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56" r:id="rId2"/>
    <p:sldId id="264" r:id="rId3"/>
    <p:sldId id="259" r:id="rId4"/>
    <p:sldId id="270" r:id="rId5"/>
    <p:sldId id="265" r:id="rId6"/>
    <p:sldId id="266" r:id="rId7"/>
    <p:sldId id="273" r:id="rId8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tion sans titre" id="{7DFB6B3E-7759-42BF-B484-9593BACE2EF9}">
          <p14:sldIdLst>
            <p14:sldId id="256"/>
            <p14:sldId id="264"/>
            <p14:sldId id="259"/>
            <p14:sldId id="270"/>
            <p14:sldId id="265"/>
            <p14:sldId id="266"/>
            <p14:sldId id="27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94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89DDBC-EE12-49CB-B28C-C2E56764DDBB}" type="datetimeFigureOut">
              <a:rPr lang="fr-FR" smtClean="0"/>
              <a:t>16/12/2025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7C8BA5-E597-4053-83A6-E194273050A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281071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204C36F-5472-28AE-2043-4D78BC9414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E1E34B83-8D7E-750A-F1E2-4F94E95806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F9E94A2-87DA-EF99-7C2C-9D02C3EB75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E74F0-7A59-4AC5-A223-BAE44922D6C9}" type="datetime1">
              <a:rPr lang="fr-FR" smtClean="0"/>
              <a:t>16/12/2025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197BFB8-C111-302E-1BB0-69ABF8049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DI- Bootcamp Session #3 – Projet Final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E35E847-5E00-AFFE-FEC4-BE6ABF1557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71DB2-13BE-44FF-AF8F-F3DF4E99FBE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768357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CD225C0-8FEF-4648-31A2-86F0F20FE4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D07114D6-CF34-A9DD-F40B-15C37871BE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C4DFF1E-83F9-E336-AC49-CA289FBEEB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08B0A-535A-487A-9F68-31FE4FEB6CC1}" type="datetime1">
              <a:rPr lang="fr-FR" smtClean="0"/>
              <a:t>16/12/2025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5AB956D-3225-3CA8-DD7B-98C18DB6AD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DI- Bootcamp Session #3 – Projet Final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6AE98F6-8463-67AD-93C9-5193191370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71DB2-13BE-44FF-AF8F-F3DF4E99FBE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022328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FEF9248C-630C-37C5-87B3-B5DE5BDCF9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A8DCC688-2119-6577-C422-579ACC4505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3AFD228-C351-57ED-AC6E-5B6134D2BC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38406-E380-473C-B80A-BCA2653F6A86}" type="datetime1">
              <a:rPr lang="fr-FR" smtClean="0"/>
              <a:t>16/12/2025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DF99DB3-B4C3-2D87-5199-5ADA3F272B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DI- Bootcamp Session #3 – Projet Final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4502820-2A73-FB28-23D8-0115418A5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71DB2-13BE-44FF-AF8F-F3DF4E99FBE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481858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F36AB3A-CF1F-DDF8-0160-A102E36E20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F85B04F-A30C-F411-4660-B7A6AA5177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F19AAD7-A7E7-E345-E627-5748DCB628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16C93-0270-4B50-99A0-047389F6AAEB}" type="datetime1">
              <a:rPr lang="fr-FR" smtClean="0"/>
              <a:t>16/12/2025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22CF178-1DF9-7532-C30B-F96B4BCCC0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DI- Bootcamp Session #3 – Projet Final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CD59B9D-6800-1DAC-7210-CAF0D00DD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71DB2-13BE-44FF-AF8F-F3DF4E99FBE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41663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C493F47-56EB-76B2-85F9-0ECACF6066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EEA017C-6563-60A1-44B7-C49D01DA8D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D923FF3-5F88-C826-92E6-2CD660D183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9F5A8-6267-4292-86D2-3AC72B715499}" type="datetime1">
              <a:rPr lang="fr-FR" smtClean="0"/>
              <a:t>16/12/2025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F9C3832-352A-3D69-FEEE-4C469997B6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DI- Bootcamp Session #3 – Projet Final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2470714-3C52-771F-698D-9748FD541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71DB2-13BE-44FF-AF8F-F3DF4E99FBE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09250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323C7D7-018D-9E23-23F6-948F9E9029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C1AB5A9-C97E-5F48-1F0E-37749E6AD3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93C2EFA6-DFBF-0A23-B283-E34F075826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EB122CF-9142-1C44-B7FB-88A874E1A5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352B2-FBF4-4BB1-9318-0240CE3A89DC}" type="datetime1">
              <a:rPr lang="fr-FR" smtClean="0"/>
              <a:t>16/12/2025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E52A7CC-5BD4-D90F-CA74-A491E942A0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DI- Bootcamp Session #3 – Projet Final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00C6DE7-AF13-B94A-88BA-F9DB1F0712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71DB2-13BE-44FF-AF8F-F3DF4E99FBE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347132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DBD934E-6D66-04FD-0BF0-6199C8DDEC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EC3884F-6935-228C-B634-D045C74299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B84FEF5A-1305-8D67-5EC1-9EB672F20D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64E125BF-6E93-1467-5E42-124EC440EE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D81F514E-DC46-1939-4DBA-734CE3B41DD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AF6C28EB-E027-3996-E587-771BA5E3EC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477714-4944-4CFF-A540-2D4C5B6F8435}" type="datetime1">
              <a:rPr lang="fr-FR" smtClean="0"/>
              <a:t>16/12/2025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E09D29E9-0065-1DF3-C7A8-0CDF5D18F9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DI- Bootcamp Session #3 – Projet Final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AB6C7600-7B42-1818-E2C7-CB00DE723E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71DB2-13BE-44FF-AF8F-F3DF4E99FBE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311861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6B6E834-7FEE-C73A-3677-1E0C2D936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2E59FD65-DC9B-11CE-8A4E-162E3FD5B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AF6C55-675A-4D50-A1E2-0FFEDF0A70E2}" type="datetime1">
              <a:rPr lang="fr-FR" smtClean="0"/>
              <a:t>16/12/2025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407F3AD9-BBD0-ED20-5044-CB7AEB4C4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DI- Bootcamp Session #3 – Projet Final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AD49013-0598-EE3C-F824-9A733D793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71DB2-13BE-44FF-AF8F-F3DF4E99FBE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844715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1ABB39BB-7624-FF5D-EB12-6C2BBAB65D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12932-483E-49BB-80D2-4F9301140E5F}" type="datetime1">
              <a:rPr lang="fr-FR" smtClean="0"/>
              <a:t>16/12/2025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B7317E55-F5BB-2286-58A1-A20D6B3FCE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DI- Bootcamp Session #3 – Projet Final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7847655-6FB0-0A38-A28F-1436BE6D3D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71DB2-13BE-44FF-AF8F-F3DF4E99FBE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503008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61212B5-8811-FF8A-2684-DB3C83A7DF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657D8B8-5B9C-FDA1-F087-219EAFF106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0598C390-C870-5323-67C1-EAC5BC75C1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A204B1B-0700-6214-1D5E-2FF52C5A60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886BF-DFBE-41A3-BEDC-9E7CCD4BEFA2}" type="datetime1">
              <a:rPr lang="fr-FR" smtClean="0"/>
              <a:t>16/12/2025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08D02CD-19CE-93E0-9342-2897C25FA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DI- Bootcamp Session #3 – Projet Final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4DE65D5-197B-2513-DA5F-3029CA9F23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71DB2-13BE-44FF-AF8F-F3DF4E99FBE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323036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3461A29-2437-9EBA-59A2-92FF57C2C8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D7F43802-82FA-4878-88BD-25C4B2FCF76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027DF50E-03E9-5486-EE40-68000F4A1C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BB0467BE-C6C1-42BB-00A3-7D910FF55A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48DE0-4113-4FC6-8EF4-437E0D26912A}" type="datetime1">
              <a:rPr lang="fr-FR" smtClean="0"/>
              <a:t>16/12/2025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8FABF812-F66D-2B5C-DAB7-84547C8724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DI- Bootcamp Session #3 – Projet Final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B9B7A3C-B45D-6408-2558-7AEA8F19C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71DB2-13BE-44FF-AF8F-F3DF4E99FBE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213023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6DC2A058-2BA6-4563-2638-E2F4D3026F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C29BA92-77C2-053A-F216-EDD3FB65B8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30F80F3-0E01-E3A9-6424-F29B375BB4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490BC7A-A452-46E8-A187-5F9AD47E9114}" type="datetime1">
              <a:rPr lang="fr-FR" smtClean="0"/>
              <a:t>16/12/2025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79C652F-3CAB-3C28-6133-1B657715ED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fr-FR"/>
              <a:t>DI- Bootcamp Session #3 – Projet Final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111F850-156A-277E-86A1-2422166E4E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A971DB2-13BE-44FF-AF8F-F3DF4E99FBE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459231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67B4771-AE07-5D7E-3D03-695CE2FF88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62781" y="1403478"/>
            <a:ext cx="6963746" cy="2367285"/>
          </a:xfrm>
          <a:solidFill>
            <a:schemeClr val="accent4">
              <a:lumMod val="75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fr-FR" sz="4500" dirty="0"/>
              <a:t>Expert IA French </a:t>
            </a:r>
            <a:r>
              <a:rPr lang="fr-FR" sz="4500" dirty="0" err="1"/>
              <a:t>Tax</a:t>
            </a:r>
            <a:r>
              <a:rPr lang="fr-FR" sz="4500" dirty="0"/>
              <a:t> </a:t>
            </a:r>
            <a:r>
              <a:rPr lang="fr-FR" sz="4500" dirty="0" err="1"/>
              <a:t>Lease</a:t>
            </a:r>
            <a:br>
              <a:rPr lang="fr-FR" sz="4000" dirty="0"/>
            </a:br>
            <a:endParaRPr lang="fr-FR" sz="4000" dirty="0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F8527833-2192-D490-1633-0FE3DC7CB9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fld id="{9116C2E4-889D-4430-8A88-96E6188910B2}" type="datetime1">
              <a:rPr lang="fr-FR" sz="1600" b="1" smtClean="0">
                <a:solidFill>
                  <a:schemeClr val="tx1"/>
                </a:solidFill>
              </a:rPr>
              <a:t>16/12/2025</a:t>
            </a:fld>
            <a:endParaRPr lang="fr-FR" sz="1600" b="1" dirty="0">
              <a:solidFill>
                <a:schemeClr val="tx1"/>
              </a:solidFill>
            </a:endParaRPr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6892AC66-F734-9D03-D502-2CFC130169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z="1600" b="1">
                <a:solidFill>
                  <a:schemeClr val="tx1"/>
                </a:solidFill>
              </a:rPr>
              <a:t>DI- Bootcamp Session #3 – Projet Final</a:t>
            </a:r>
            <a:endParaRPr lang="fr-FR" sz="1600" b="1" dirty="0">
              <a:solidFill>
                <a:schemeClr val="tx1"/>
              </a:solidFill>
            </a:endParaRP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324D29AD-C260-77D8-6F11-5101F74C9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71DB2-13BE-44FF-AF8F-F3DF4E99FBE3}" type="slidenum">
              <a:rPr lang="fr-FR" sz="1600" b="1" smtClean="0">
                <a:solidFill>
                  <a:schemeClr val="tx1"/>
                </a:solidFill>
              </a:rPr>
              <a:t>1</a:t>
            </a:fld>
            <a:endParaRPr lang="fr-FR" sz="1600" b="1" dirty="0">
              <a:solidFill>
                <a:schemeClr val="tx1"/>
              </a:solidFill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88A07D56-99F6-3E43-AEC7-3E1C60E28B80}"/>
              </a:ext>
            </a:extLst>
          </p:cNvPr>
          <p:cNvSpPr txBox="1">
            <a:spLocks/>
          </p:cNvSpPr>
          <p:nvPr/>
        </p:nvSpPr>
        <p:spPr>
          <a:xfrm>
            <a:off x="4691744" y="4785735"/>
            <a:ext cx="3461656" cy="9051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1600" b="1" dirty="0"/>
              <a:t>Par : </a:t>
            </a:r>
            <a:r>
              <a:rPr lang="fr-FR" sz="1600" dirty="0"/>
              <a:t>Emmanuel Mussche</a:t>
            </a:r>
          </a:p>
        </p:txBody>
      </p:sp>
      <p:pic>
        <p:nvPicPr>
          <p:cNvPr id="4" name="Image 3" descr="Une image contenant texte, Police, logo, Graphique&#10;&#10;Le contenu généré par l’IA peut être incorrect.">
            <a:extLst>
              <a:ext uri="{FF2B5EF4-FFF2-40B4-BE49-F238E27FC236}">
                <a16:creationId xmlns:a16="http://schemas.microsoft.com/office/drawing/2014/main" id="{3BF49822-A04E-67D7-2457-87A59C7B22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26" y="136525"/>
            <a:ext cx="2186473" cy="1916209"/>
          </a:xfrm>
          <a:prstGeom prst="rect">
            <a:avLst/>
          </a:prstGeom>
        </p:spPr>
      </p:pic>
      <p:sp>
        <p:nvSpPr>
          <p:cNvPr id="12" name="Titre 1">
            <a:extLst>
              <a:ext uri="{FF2B5EF4-FFF2-40B4-BE49-F238E27FC236}">
                <a16:creationId xmlns:a16="http://schemas.microsoft.com/office/drawing/2014/main" id="{3FA777C2-5C46-B89D-093F-657CE83D421A}"/>
              </a:ext>
            </a:extLst>
          </p:cNvPr>
          <p:cNvSpPr txBox="1">
            <a:spLocks/>
          </p:cNvSpPr>
          <p:nvPr/>
        </p:nvSpPr>
        <p:spPr>
          <a:xfrm>
            <a:off x="4662780" y="3930722"/>
            <a:ext cx="6963747" cy="467396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lIns="91440" tIns="45720" rIns="91440" bIns="45720" rtlCol="0" anchor="b">
            <a:normAutofit fontScale="8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000" i="1" dirty="0">
                <a:latin typeface="Arial" panose="020B0604020202020204" pitchFamily="34" charset="0"/>
                <a:cs typeface="Arial" panose="020B0604020202020204" pitchFamily="34" charset="0"/>
              </a:rPr>
              <a:t>Création, Génération d’un Deal </a:t>
            </a:r>
            <a:r>
              <a:rPr lang="fr-FR" sz="2000" i="1" dirty="0" err="1">
                <a:latin typeface="Arial" panose="020B0604020202020204" pitchFamily="34" charset="0"/>
                <a:cs typeface="Arial" panose="020B0604020202020204" pitchFamily="34" charset="0"/>
              </a:rPr>
              <a:t>Summary</a:t>
            </a:r>
            <a:r>
              <a:rPr lang="fr-FR" sz="2000" i="1" dirty="0">
                <a:latin typeface="Arial" panose="020B0604020202020204" pitchFamily="34" charset="0"/>
                <a:cs typeface="Arial" panose="020B0604020202020204" pitchFamily="34" charset="0"/>
              </a:rPr>
              <a:t> et d’un </a:t>
            </a:r>
            <a:r>
              <a:rPr lang="fr-FR" sz="2000" i="1" dirty="0" err="1">
                <a:latin typeface="Arial" panose="020B0604020202020204" pitchFamily="34" charset="0"/>
                <a:cs typeface="Arial" panose="020B0604020202020204" pitchFamily="34" charset="0"/>
              </a:rPr>
              <a:t>Chatbot</a:t>
            </a:r>
            <a:r>
              <a:rPr lang="fr-FR" sz="2000" i="1" dirty="0">
                <a:latin typeface="Arial" panose="020B0604020202020204" pitchFamily="34" charset="0"/>
                <a:cs typeface="Arial" panose="020B0604020202020204" pitchFamily="34" charset="0"/>
              </a:rPr>
              <a:t> dédiés à chaque opération de financement</a:t>
            </a: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8021D7C0-E84C-9A6E-D114-F0A14E4363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473" y="1403477"/>
            <a:ext cx="3801254" cy="4708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0920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67B4771-AE07-5D7E-3D03-695CE2FF88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46927" y="525453"/>
            <a:ext cx="9052249" cy="876460"/>
          </a:xfrm>
          <a:solidFill>
            <a:schemeClr val="accent4">
              <a:lumMod val="75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fr-FR" sz="3200" b="1" dirty="0"/>
              <a:t>Contexte : le French </a:t>
            </a:r>
            <a:r>
              <a:rPr lang="fr-FR" sz="3200" b="1" dirty="0" err="1"/>
              <a:t>Tax</a:t>
            </a:r>
            <a:r>
              <a:rPr lang="fr-FR" sz="3200" b="1" dirty="0"/>
              <a:t> </a:t>
            </a:r>
            <a:r>
              <a:rPr lang="fr-FR" sz="3200" b="1" dirty="0" err="1"/>
              <a:t>Lease</a:t>
            </a:r>
            <a:r>
              <a:rPr lang="fr-FR" sz="3200" b="1" dirty="0"/>
              <a:t> (FTL)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F8527833-2192-D490-1633-0FE3DC7CB9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fld id="{7BAB7F30-6FE1-4B6D-BEB3-9EBC0DBEC56A}" type="datetime1">
              <a:rPr lang="fr-FR" sz="1600" b="1" smtClean="0">
                <a:solidFill>
                  <a:schemeClr val="tx1"/>
                </a:solidFill>
              </a:rPr>
              <a:t>16/12/2025</a:t>
            </a:fld>
            <a:endParaRPr lang="fr-FR" sz="1600" b="1" dirty="0">
              <a:solidFill>
                <a:schemeClr val="tx1"/>
              </a:solidFill>
            </a:endParaRPr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6892AC66-F734-9D03-D502-2CFC130169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z="1600" b="1">
                <a:solidFill>
                  <a:schemeClr val="tx1"/>
                </a:solidFill>
              </a:rPr>
              <a:t>DI- Bootcamp Session #3 – Projet Final</a:t>
            </a:r>
            <a:endParaRPr lang="fr-FR" sz="1600" b="1" dirty="0">
              <a:solidFill>
                <a:schemeClr val="tx1"/>
              </a:solidFill>
            </a:endParaRP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324D29AD-C260-77D8-6F11-5101F74C9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71DB2-13BE-44FF-AF8F-F3DF4E99FBE3}" type="slidenum">
              <a:rPr lang="fr-FR" sz="1600" b="1" smtClean="0">
                <a:solidFill>
                  <a:schemeClr val="tx1"/>
                </a:solidFill>
              </a:rPr>
              <a:t>2</a:t>
            </a:fld>
            <a:endParaRPr lang="fr-FR" sz="1600" b="1" dirty="0">
              <a:solidFill>
                <a:schemeClr val="tx1"/>
              </a:solidFill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BE8F4F54-1350-D9E9-7846-27D447E11365}"/>
              </a:ext>
            </a:extLst>
          </p:cNvPr>
          <p:cNvSpPr txBox="1"/>
          <p:nvPr/>
        </p:nvSpPr>
        <p:spPr>
          <a:xfrm>
            <a:off x="1890127" y="2363203"/>
            <a:ext cx="11284169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buClr>
                <a:srgbClr val="FF0000"/>
              </a:buClr>
              <a:buFont typeface="Wingdings" panose="05000000000000000000" pitchFamily="2" charset="2"/>
              <a:buChar char="q"/>
            </a:pPr>
            <a:endParaRPr lang="en-US" b="1" i="0" u="sng" strike="noStrike" dirty="0">
              <a:effectLst/>
              <a:latin typeface="Arial" panose="020B0604020202020204" pitchFamily="34" charset="0"/>
            </a:endParaRPr>
          </a:p>
          <a:p>
            <a:pPr marL="342900" indent="-342900">
              <a:buAutoNum type="arabicPeriod" startAt="3"/>
            </a:pPr>
            <a:endParaRPr lang="en-US" b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Clr>
                <a:srgbClr val="FF0000"/>
              </a:buClr>
              <a:buFont typeface="Wingdings" panose="05000000000000000000" pitchFamily="2" charset="2"/>
              <a:buChar char="Ø"/>
            </a:pPr>
            <a:endParaRPr lang="fr-FR" b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Clr>
                <a:srgbClr val="FF0000"/>
              </a:buClr>
              <a:buFont typeface="Wingdings" panose="05000000000000000000" pitchFamily="2" charset="2"/>
              <a:buChar char="Ø"/>
            </a:pPr>
            <a:endParaRPr lang="fr-FR" b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Clr>
                <a:srgbClr val="FF0000"/>
              </a:buClr>
              <a:buFont typeface="Wingdings" panose="05000000000000000000" pitchFamily="2" charset="2"/>
              <a:buChar char="Ø"/>
            </a:pPr>
            <a:endParaRPr lang="fr-FR" b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Clr>
                <a:srgbClr val="FF0000"/>
              </a:buClr>
              <a:buFont typeface="Wingdings" panose="05000000000000000000" pitchFamily="2" charset="2"/>
              <a:buChar char="Ø"/>
            </a:pPr>
            <a:endParaRPr lang="fr-FR" b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Clr>
                <a:srgbClr val="FF0000"/>
              </a:buClr>
              <a:buFont typeface="Wingdings" panose="05000000000000000000" pitchFamily="2" charset="2"/>
              <a:buChar char="Ø"/>
            </a:pPr>
            <a:endParaRPr lang="fr-FR" b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Clr>
                <a:srgbClr val="FF0000"/>
              </a:buClr>
              <a:buFont typeface="Wingdings" panose="05000000000000000000" pitchFamily="2" charset="2"/>
              <a:buChar char="Ø"/>
            </a:pPr>
            <a:endParaRPr lang="fr-FR" b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Clr>
                <a:srgbClr val="FF0000"/>
              </a:buClr>
              <a:buFont typeface="Wingdings" panose="05000000000000000000" pitchFamily="2" charset="2"/>
              <a:buChar char="Ø"/>
            </a:pPr>
            <a:endParaRPr lang="fr-FR" b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Clr>
                <a:srgbClr val="FF0000"/>
              </a:buClr>
              <a:buFont typeface="Wingdings" panose="05000000000000000000" pitchFamily="2" charset="2"/>
              <a:buChar char="Ø"/>
            </a:pPr>
            <a:endParaRPr lang="fr-FR" b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Clr>
                <a:srgbClr val="FF0000"/>
              </a:buClr>
              <a:buFont typeface="Wingdings" panose="05000000000000000000" pitchFamily="2" charset="2"/>
              <a:buChar char="Ø"/>
            </a:pPr>
            <a:endParaRPr lang="fr-FR" b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Clr>
                <a:srgbClr val="FF0000"/>
              </a:buClr>
              <a:buFont typeface="Wingdings" panose="05000000000000000000" pitchFamily="2" charset="2"/>
              <a:buChar char="Ø"/>
            </a:pPr>
            <a:endParaRPr lang="fr-FR" b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Clr>
                <a:srgbClr val="FF0000"/>
              </a:buClr>
              <a:buFont typeface="Wingdings" panose="05000000000000000000" pitchFamily="2" charset="2"/>
              <a:buChar char="Ø"/>
            </a:pPr>
            <a:endParaRPr lang="fr-FR" b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Clr>
                <a:srgbClr val="FF0000"/>
              </a:buClr>
              <a:buFont typeface="Wingdings" panose="05000000000000000000" pitchFamily="2" charset="2"/>
              <a:buChar char="Ø"/>
            </a:pPr>
            <a:endParaRPr lang="fr-FR" b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Clr>
                <a:srgbClr val="FF0000"/>
              </a:buClr>
              <a:buFont typeface="Wingdings" panose="05000000000000000000" pitchFamily="2" charset="2"/>
              <a:buChar char="Ø"/>
            </a:pPr>
            <a:endParaRPr lang="fr-FR" b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fr-FR" dirty="0"/>
          </a:p>
          <a:p>
            <a:endParaRPr lang="fr-FR" dirty="0"/>
          </a:p>
        </p:txBody>
      </p:sp>
      <p:pic>
        <p:nvPicPr>
          <p:cNvPr id="3" name="Image 2" descr="Une image contenant texte, Police, logo, Graphique&#10;&#10;Le contenu généré par l’IA peut être incorrect.">
            <a:extLst>
              <a:ext uri="{FF2B5EF4-FFF2-40B4-BE49-F238E27FC236}">
                <a16:creationId xmlns:a16="http://schemas.microsoft.com/office/drawing/2014/main" id="{ED8DA272-E3FC-D9E5-5711-6C778E7D98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738" y="-18044"/>
            <a:ext cx="2194250" cy="1778891"/>
          </a:xfrm>
          <a:prstGeom prst="rect">
            <a:avLst/>
          </a:prstGeom>
        </p:spPr>
      </p:pic>
      <p:sp>
        <p:nvSpPr>
          <p:cNvPr id="5" name="Ellipse 4">
            <a:extLst>
              <a:ext uri="{FF2B5EF4-FFF2-40B4-BE49-F238E27FC236}">
                <a16:creationId xmlns:a16="http://schemas.microsoft.com/office/drawing/2014/main" id="{CA273245-1EB4-5E89-5590-CB8368A5CAAD}"/>
              </a:ext>
            </a:extLst>
          </p:cNvPr>
          <p:cNvSpPr/>
          <p:nvPr/>
        </p:nvSpPr>
        <p:spPr>
          <a:xfrm>
            <a:off x="1999275" y="4461878"/>
            <a:ext cx="1083129" cy="61582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Lessee</a:t>
            </a:r>
            <a:endParaRPr lang="fr-FR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A75E8737-832B-363B-196D-4CD2AC672739}"/>
              </a:ext>
            </a:extLst>
          </p:cNvPr>
          <p:cNvSpPr/>
          <p:nvPr/>
        </p:nvSpPr>
        <p:spPr>
          <a:xfrm>
            <a:off x="6552031" y="5405729"/>
            <a:ext cx="1286068" cy="61582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Hedging</a:t>
            </a:r>
            <a:r>
              <a:rPr lang="fr-FR" sz="1200" b="1" dirty="0">
                <a:latin typeface="Arial" panose="020B0604020202020204" pitchFamily="34" charset="0"/>
                <a:cs typeface="Arial" panose="020B0604020202020204" pitchFamily="34" charset="0"/>
              </a:rPr>
              <a:t> Bank 1</a:t>
            </a:r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E29A22AA-1FA6-F9D7-1D95-065F7AD78534}"/>
              </a:ext>
            </a:extLst>
          </p:cNvPr>
          <p:cNvSpPr/>
          <p:nvPr/>
        </p:nvSpPr>
        <p:spPr>
          <a:xfrm>
            <a:off x="1999276" y="3222898"/>
            <a:ext cx="1083129" cy="61582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latin typeface="Arial" panose="020B0604020202020204" pitchFamily="34" charset="0"/>
                <a:cs typeface="Arial" panose="020B0604020202020204" pitchFamily="34" charset="0"/>
              </a:rPr>
              <a:t>Bank </a:t>
            </a:r>
            <a:r>
              <a:rPr lang="fr-FR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Deposit</a:t>
            </a:r>
            <a:endParaRPr lang="fr-FR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E62234DB-DFAD-EB0E-83F7-93A813CDD4C3}"/>
              </a:ext>
            </a:extLst>
          </p:cNvPr>
          <p:cNvSpPr/>
          <p:nvPr/>
        </p:nvSpPr>
        <p:spPr>
          <a:xfrm>
            <a:off x="10526873" y="3121090"/>
            <a:ext cx="1083129" cy="61582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latin typeface="Arial" panose="020B0604020202020204" pitchFamily="34" charset="0"/>
                <a:cs typeface="Arial" panose="020B0604020202020204" pitchFamily="34" charset="0"/>
              </a:rPr>
              <a:t>DGFIP</a:t>
            </a:r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9ACFEF74-F0B8-F372-6179-CDF24DF6B4B4}"/>
              </a:ext>
            </a:extLst>
          </p:cNvPr>
          <p:cNvSpPr/>
          <p:nvPr/>
        </p:nvSpPr>
        <p:spPr>
          <a:xfrm>
            <a:off x="9449965" y="1587202"/>
            <a:ext cx="1317562" cy="61582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latin typeface="Arial" panose="020B0604020202020204" pitchFamily="34" charset="0"/>
                <a:cs typeface="Arial" panose="020B0604020202020204" pitchFamily="34" charset="0"/>
              </a:rPr>
              <a:t>Parent </a:t>
            </a:r>
            <a:r>
              <a:rPr lang="fr-FR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Company</a:t>
            </a:r>
            <a:endParaRPr lang="fr-FR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16BE9620-94EB-D4B2-9263-F315292E1F8B}"/>
              </a:ext>
            </a:extLst>
          </p:cNvPr>
          <p:cNvSpPr/>
          <p:nvPr/>
        </p:nvSpPr>
        <p:spPr>
          <a:xfrm>
            <a:off x="9165575" y="5259402"/>
            <a:ext cx="1083129" cy="61582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latin typeface="Arial" panose="020B0604020202020204" pitchFamily="34" charset="0"/>
                <a:cs typeface="Arial" panose="020B0604020202020204" pitchFamily="34" charset="0"/>
              </a:rPr>
              <a:t>Pool Banks</a:t>
            </a:r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B31B7882-F63B-A2E7-9FAA-91F6779BA523}"/>
              </a:ext>
            </a:extLst>
          </p:cNvPr>
          <p:cNvSpPr/>
          <p:nvPr/>
        </p:nvSpPr>
        <p:spPr>
          <a:xfrm>
            <a:off x="9615390" y="4148040"/>
            <a:ext cx="1083129" cy="61582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latin typeface="Arial" panose="020B0604020202020204" pitchFamily="34" charset="0"/>
                <a:cs typeface="Arial" panose="020B0604020202020204" pitchFamily="34" charset="0"/>
              </a:rPr>
              <a:t>Agent Bank</a:t>
            </a:r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C36D3B92-CAA9-D88F-F274-E81B4A9D8E85}"/>
              </a:ext>
            </a:extLst>
          </p:cNvPr>
          <p:cNvSpPr/>
          <p:nvPr/>
        </p:nvSpPr>
        <p:spPr>
          <a:xfrm>
            <a:off x="2752532" y="5516503"/>
            <a:ext cx="1286068" cy="61582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Shipyard</a:t>
            </a:r>
            <a:endParaRPr lang="fr-FR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3B8190E9-15FC-53BE-88CB-C5A89E13B7D7}"/>
              </a:ext>
            </a:extLst>
          </p:cNvPr>
          <p:cNvSpPr/>
          <p:nvPr/>
        </p:nvSpPr>
        <p:spPr>
          <a:xfrm>
            <a:off x="5128141" y="1658500"/>
            <a:ext cx="1644911" cy="61582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Shareholders</a:t>
            </a:r>
            <a:endParaRPr lang="fr-FR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5754DD17-B3AA-A8FF-2742-5F51A7A72B3B}"/>
              </a:ext>
            </a:extLst>
          </p:cNvPr>
          <p:cNvSpPr/>
          <p:nvPr/>
        </p:nvSpPr>
        <p:spPr>
          <a:xfrm>
            <a:off x="5414863" y="3348976"/>
            <a:ext cx="1083129" cy="61582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Lessor</a:t>
            </a:r>
            <a:r>
              <a:rPr lang="fr-FR" sz="1200" b="1" dirty="0">
                <a:latin typeface="Arial" panose="020B0604020202020204" pitchFamily="34" charset="0"/>
                <a:cs typeface="Arial" panose="020B0604020202020204" pitchFamily="34" charset="0"/>
              </a:rPr>
              <a:t> (SPV)</a:t>
            </a:r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B6FC9D89-8B53-3503-BCD9-D9B70C19A83E}"/>
              </a:ext>
            </a:extLst>
          </p:cNvPr>
          <p:cNvSpPr/>
          <p:nvPr/>
        </p:nvSpPr>
        <p:spPr>
          <a:xfrm>
            <a:off x="7795530" y="2873968"/>
            <a:ext cx="1370045" cy="61582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latin typeface="Arial" panose="020B0604020202020204" pitchFamily="34" charset="0"/>
                <a:cs typeface="Arial" panose="020B0604020202020204" pitchFamily="34" charset="0"/>
              </a:rPr>
              <a:t>Bank </a:t>
            </a:r>
            <a:r>
              <a:rPr lang="fr-FR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Tax</a:t>
            </a:r>
            <a:r>
              <a:rPr lang="fr-FR" sz="1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Lender</a:t>
            </a:r>
            <a:endParaRPr lang="fr-FR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EEF67418-18D3-1416-2E92-2512A30F863D}"/>
              </a:ext>
            </a:extLst>
          </p:cNvPr>
          <p:cNvSpPr/>
          <p:nvPr/>
        </p:nvSpPr>
        <p:spPr>
          <a:xfrm>
            <a:off x="3236754" y="2256415"/>
            <a:ext cx="1168271" cy="61582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latin typeface="Arial" panose="020B0604020202020204" pitchFamily="34" charset="0"/>
                <a:cs typeface="Arial" panose="020B0604020202020204" pitchFamily="34" charset="0"/>
              </a:rPr>
              <a:t>Bank </a:t>
            </a:r>
            <a:r>
              <a:rPr lang="fr-FR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Servicer</a:t>
            </a:r>
            <a:endParaRPr lang="fr-FR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6840E502-920D-72B4-F5DD-A6E521A12A2D}"/>
              </a:ext>
            </a:extLst>
          </p:cNvPr>
          <p:cNvSpPr/>
          <p:nvPr/>
        </p:nvSpPr>
        <p:spPr>
          <a:xfrm>
            <a:off x="4876944" y="5433783"/>
            <a:ext cx="1286068" cy="61582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Hedging</a:t>
            </a:r>
            <a:r>
              <a:rPr lang="fr-FR" sz="1200" b="1" dirty="0">
                <a:latin typeface="Arial" panose="020B0604020202020204" pitchFamily="34" charset="0"/>
                <a:cs typeface="Arial" panose="020B0604020202020204" pitchFamily="34" charset="0"/>
              </a:rPr>
              <a:t> Bank 2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FFE7EB88-48F3-7946-C99C-43EF9AF5716E}"/>
              </a:ext>
            </a:extLst>
          </p:cNvPr>
          <p:cNvSpPr txBox="1"/>
          <p:nvPr/>
        </p:nvSpPr>
        <p:spPr>
          <a:xfrm>
            <a:off x="-2376777" y="-546566"/>
            <a:ext cx="1896637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buClr>
                <a:srgbClr val="FF0000"/>
              </a:buClr>
              <a:buFont typeface="Wingdings" panose="05000000000000000000" pitchFamily="2" charset="2"/>
              <a:buChar char="q"/>
            </a:pPr>
            <a:endParaRPr lang="en-US" b="1" i="0" u="sng" strike="noStrike" dirty="0">
              <a:effectLst/>
              <a:latin typeface="Arial" panose="020B0604020202020204" pitchFamily="34" charset="0"/>
            </a:endParaRPr>
          </a:p>
          <a:p>
            <a:pPr marL="342900" indent="-342900">
              <a:buAutoNum type="arabicPeriod" startAt="3"/>
            </a:pPr>
            <a:endParaRPr lang="en-US" b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Clr>
                <a:srgbClr val="FF0000"/>
              </a:buClr>
              <a:buFont typeface="Wingdings" panose="05000000000000000000" pitchFamily="2" charset="2"/>
              <a:buChar char="Ø"/>
            </a:pPr>
            <a:endParaRPr lang="fr-FR" b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Clr>
                <a:srgbClr val="FF0000"/>
              </a:buClr>
              <a:buFont typeface="Wingdings" panose="05000000000000000000" pitchFamily="2" charset="2"/>
              <a:buChar char="Ø"/>
            </a:pPr>
            <a:endParaRPr lang="fr-FR" b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Clr>
                <a:srgbClr val="FF0000"/>
              </a:buClr>
              <a:buFont typeface="Wingdings" panose="05000000000000000000" pitchFamily="2" charset="2"/>
              <a:buChar char="Ø"/>
            </a:pPr>
            <a:endParaRPr lang="fr-FR" b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Clr>
                <a:srgbClr val="FF0000"/>
              </a:buClr>
              <a:buFont typeface="Wingdings" panose="05000000000000000000" pitchFamily="2" charset="2"/>
              <a:buChar char="Ø"/>
            </a:pPr>
            <a:endParaRPr lang="fr-FR" b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Clr>
                <a:srgbClr val="FF0000"/>
              </a:buClr>
              <a:buFont typeface="Wingdings" panose="05000000000000000000" pitchFamily="2" charset="2"/>
              <a:buChar char="Ø"/>
            </a:pPr>
            <a:endParaRPr lang="fr-FR" b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Clr>
                <a:srgbClr val="FF0000"/>
              </a:buClr>
              <a:buFont typeface="Wingdings" panose="05000000000000000000" pitchFamily="2" charset="2"/>
              <a:buChar char="Ø"/>
            </a:pPr>
            <a:endParaRPr lang="fr-FR" b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Clr>
                <a:srgbClr val="FF0000"/>
              </a:buClr>
              <a:buFont typeface="Wingdings" panose="05000000000000000000" pitchFamily="2" charset="2"/>
              <a:buChar char="Ø"/>
            </a:pPr>
            <a:endParaRPr lang="fr-FR" b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Clr>
                <a:srgbClr val="FF0000"/>
              </a:buClr>
              <a:buFont typeface="Wingdings" panose="05000000000000000000" pitchFamily="2" charset="2"/>
              <a:buChar char="Ø"/>
            </a:pPr>
            <a:endParaRPr lang="fr-FR" b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Clr>
                <a:srgbClr val="FF0000"/>
              </a:buClr>
              <a:buFont typeface="Wingdings" panose="05000000000000000000" pitchFamily="2" charset="2"/>
              <a:buChar char="Ø"/>
            </a:pPr>
            <a:endParaRPr lang="fr-FR" b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Clr>
                <a:srgbClr val="FF0000"/>
              </a:buClr>
              <a:buFont typeface="Wingdings" panose="05000000000000000000" pitchFamily="2" charset="2"/>
              <a:buChar char="Ø"/>
            </a:pPr>
            <a:endParaRPr lang="fr-FR" b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Clr>
                <a:srgbClr val="FF0000"/>
              </a:buClr>
              <a:buFont typeface="Wingdings" panose="05000000000000000000" pitchFamily="2" charset="2"/>
              <a:buChar char="Ø"/>
            </a:pPr>
            <a:endParaRPr lang="fr-FR" b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Clr>
                <a:srgbClr val="FF0000"/>
              </a:buClr>
              <a:buFont typeface="Wingdings" panose="05000000000000000000" pitchFamily="2" charset="2"/>
              <a:buChar char="Ø"/>
            </a:pPr>
            <a:endParaRPr lang="fr-FR" b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Clr>
                <a:srgbClr val="FF0000"/>
              </a:buClr>
              <a:buFont typeface="Wingdings" panose="05000000000000000000" pitchFamily="2" charset="2"/>
              <a:buChar char="Ø"/>
            </a:pPr>
            <a:endParaRPr lang="fr-FR" b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fr-FR" dirty="0"/>
          </a:p>
          <a:p>
            <a:endParaRPr lang="fr-FR" dirty="0"/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54C4641A-4037-73E4-80BC-77DD51DD8A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6237" y="1305122"/>
            <a:ext cx="1826076" cy="1862070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1EAC8FF0-C663-91BC-A38B-9A51F2608C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969" y="2021767"/>
            <a:ext cx="679064" cy="475606"/>
          </a:xfrm>
          <a:prstGeom prst="rect">
            <a:avLst/>
          </a:prstGeom>
        </p:spPr>
      </p:pic>
      <p:pic>
        <p:nvPicPr>
          <p:cNvPr id="26" name="Image 25">
            <a:extLst>
              <a:ext uri="{FF2B5EF4-FFF2-40B4-BE49-F238E27FC236}">
                <a16:creationId xmlns:a16="http://schemas.microsoft.com/office/drawing/2014/main" id="{66758DAF-928B-71B6-9F42-1EF3A4FA4D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60" y="1373015"/>
            <a:ext cx="1006081" cy="597829"/>
          </a:xfrm>
          <a:prstGeom prst="rect">
            <a:avLst/>
          </a:prstGeom>
        </p:spPr>
      </p:pic>
      <p:pic>
        <p:nvPicPr>
          <p:cNvPr id="29" name="Image 28">
            <a:extLst>
              <a:ext uri="{FF2B5EF4-FFF2-40B4-BE49-F238E27FC236}">
                <a16:creationId xmlns:a16="http://schemas.microsoft.com/office/drawing/2014/main" id="{8C3C59D3-B134-9F1D-8FF5-CCBC9AC37C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133738" y="5152639"/>
            <a:ext cx="1949710" cy="1012298"/>
          </a:xfrm>
          <a:prstGeom prst="rect">
            <a:avLst/>
          </a:prstGeom>
        </p:spPr>
      </p:pic>
      <p:pic>
        <p:nvPicPr>
          <p:cNvPr id="31" name="Image 30">
            <a:extLst>
              <a:ext uri="{FF2B5EF4-FFF2-40B4-BE49-F238E27FC236}">
                <a16:creationId xmlns:a16="http://schemas.microsoft.com/office/drawing/2014/main" id="{C6380071-5680-F450-6476-E8FE338B050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3174" y="3000347"/>
            <a:ext cx="914400" cy="721730"/>
          </a:xfrm>
          <a:prstGeom prst="rect">
            <a:avLst/>
          </a:prstGeom>
        </p:spPr>
      </p:pic>
      <p:pic>
        <p:nvPicPr>
          <p:cNvPr id="32" name="Image 31">
            <a:extLst>
              <a:ext uri="{FF2B5EF4-FFF2-40B4-BE49-F238E27FC236}">
                <a16:creationId xmlns:a16="http://schemas.microsoft.com/office/drawing/2014/main" id="{FACD1A98-2CC6-D752-D423-241AE681AA4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3684" y="2477814"/>
            <a:ext cx="914400" cy="615820"/>
          </a:xfrm>
          <a:prstGeom prst="rect">
            <a:avLst/>
          </a:prstGeom>
        </p:spPr>
      </p:pic>
      <p:cxnSp>
        <p:nvCxnSpPr>
          <p:cNvPr id="45" name="Connecteur droit avec flèche 44">
            <a:extLst>
              <a:ext uri="{FF2B5EF4-FFF2-40B4-BE49-F238E27FC236}">
                <a16:creationId xmlns:a16="http://schemas.microsoft.com/office/drawing/2014/main" id="{A5441476-5F53-2500-D08E-FA2C60F34FB4}"/>
              </a:ext>
            </a:extLst>
          </p:cNvPr>
          <p:cNvCxnSpPr>
            <a:cxnSpLocks/>
            <a:stCxn id="16" idx="1"/>
          </p:cNvCxnSpPr>
          <p:nvPr/>
        </p:nvCxnSpPr>
        <p:spPr>
          <a:xfrm flipH="1" flipV="1">
            <a:off x="2752532" y="5028555"/>
            <a:ext cx="188340" cy="57813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avec flèche 47">
            <a:extLst>
              <a:ext uri="{FF2B5EF4-FFF2-40B4-BE49-F238E27FC236}">
                <a16:creationId xmlns:a16="http://schemas.microsoft.com/office/drawing/2014/main" id="{BA2CB945-4607-7B84-47BD-94FA15A6BE8D}"/>
              </a:ext>
            </a:extLst>
          </p:cNvPr>
          <p:cNvCxnSpPr>
            <a:cxnSpLocks/>
            <a:endCxn id="11" idx="6"/>
          </p:cNvCxnSpPr>
          <p:nvPr/>
        </p:nvCxnSpPr>
        <p:spPr>
          <a:xfrm flipH="1" flipV="1">
            <a:off x="3082405" y="3530808"/>
            <a:ext cx="2297463" cy="16178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Connecteur droit avec flèche 50">
            <a:extLst>
              <a:ext uri="{FF2B5EF4-FFF2-40B4-BE49-F238E27FC236}">
                <a16:creationId xmlns:a16="http://schemas.microsoft.com/office/drawing/2014/main" id="{0C8334C8-E797-5574-24DA-092609C10B1D}"/>
              </a:ext>
            </a:extLst>
          </p:cNvPr>
          <p:cNvCxnSpPr>
            <a:cxnSpLocks/>
            <a:stCxn id="18" idx="1"/>
            <a:endCxn id="20" idx="5"/>
          </p:cNvCxnSpPr>
          <p:nvPr/>
        </p:nvCxnSpPr>
        <p:spPr>
          <a:xfrm flipH="1" flipV="1">
            <a:off x="4233936" y="2782050"/>
            <a:ext cx="1339548" cy="65711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Connecteur droit avec flèche 53">
            <a:extLst>
              <a:ext uri="{FF2B5EF4-FFF2-40B4-BE49-F238E27FC236}">
                <a16:creationId xmlns:a16="http://schemas.microsoft.com/office/drawing/2014/main" id="{EF71162A-F841-2F2E-E498-FD007D94E4AC}"/>
              </a:ext>
            </a:extLst>
          </p:cNvPr>
          <p:cNvCxnSpPr>
            <a:cxnSpLocks/>
            <a:stCxn id="17" idx="4"/>
            <a:endCxn id="18" idx="0"/>
          </p:cNvCxnSpPr>
          <p:nvPr/>
        </p:nvCxnSpPr>
        <p:spPr>
          <a:xfrm>
            <a:off x="5950597" y="2274320"/>
            <a:ext cx="5831" cy="10746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Connecteur droit avec flèche 56">
            <a:extLst>
              <a:ext uri="{FF2B5EF4-FFF2-40B4-BE49-F238E27FC236}">
                <a16:creationId xmlns:a16="http://schemas.microsoft.com/office/drawing/2014/main" id="{403C3B95-5617-241D-4843-A690F69FCCBD}"/>
              </a:ext>
            </a:extLst>
          </p:cNvPr>
          <p:cNvCxnSpPr>
            <a:cxnSpLocks/>
          </p:cNvCxnSpPr>
          <p:nvPr/>
        </p:nvCxnSpPr>
        <p:spPr>
          <a:xfrm flipH="1" flipV="1">
            <a:off x="10324419" y="2203022"/>
            <a:ext cx="659980" cy="9234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Connecteur droit avec flèche 59">
            <a:extLst>
              <a:ext uri="{FF2B5EF4-FFF2-40B4-BE49-F238E27FC236}">
                <a16:creationId xmlns:a16="http://schemas.microsoft.com/office/drawing/2014/main" id="{8BE502CB-5F60-FD0C-FCB4-AE412598ED88}"/>
              </a:ext>
            </a:extLst>
          </p:cNvPr>
          <p:cNvCxnSpPr>
            <a:cxnSpLocks/>
            <a:stCxn id="13" idx="2"/>
            <a:endCxn id="17" idx="6"/>
          </p:cNvCxnSpPr>
          <p:nvPr/>
        </p:nvCxnSpPr>
        <p:spPr>
          <a:xfrm flipH="1">
            <a:off x="6773052" y="1895112"/>
            <a:ext cx="2676913" cy="7129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Connecteur droit avec flèche 63">
            <a:extLst>
              <a:ext uri="{FF2B5EF4-FFF2-40B4-BE49-F238E27FC236}">
                <a16:creationId xmlns:a16="http://schemas.microsoft.com/office/drawing/2014/main" id="{CB7661D8-E5F3-3D2B-21EF-A5CCEF647E0B}"/>
              </a:ext>
            </a:extLst>
          </p:cNvPr>
          <p:cNvCxnSpPr>
            <a:cxnSpLocks/>
            <a:stCxn id="14" idx="2"/>
            <a:endCxn id="18" idx="5"/>
          </p:cNvCxnSpPr>
          <p:nvPr/>
        </p:nvCxnSpPr>
        <p:spPr>
          <a:xfrm flipH="1" flipV="1">
            <a:off x="6339371" y="3874611"/>
            <a:ext cx="2826204" cy="169270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Connecteur droit avec flèche 66">
            <a:extLst>
              <a:ext uri="{FF2B5EF4-FFF2-40B4-BE49-F238E27FC236}">
                <a16:creationId xmlns:a16="http://schemas.microsoft.com/office/drawing/2014/main" id="{769EF637-9D74-DECF-5051-9894AC2CB52B}"/>
              </a:ext>
            </a:extLst>
          </p:cNvPr>
          <p:cNvCxnSpPr>
            <a:cxnSpLocks/>
            <a:stCxn id="19" idx="2"/>
            <a:endCxn id="18" idx="6"/>
          </p:cNvCxnSpPr>
          <p:nvPr/>
        </p:nvCxnSpPr>
        <p:spPr>
          <a:xfrm flipH="1">
            <a:off x="6497992" y="3181878"/>
            <a:ext cx="1297538" cy="4750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Connecteur droit avec flèche 69">
            <a:extLst>
              <a:ext uri="{FF2B5EF4-FFF2-40B4-BE49-F238E27FC236}">
                <a16:creationId xmlns:a16="http://schemas.microsoft.com/office/drawing/2014/main" id="{1B7A5A39-7088-390F-60FB-65C8868C2EB5}"/>
              </a:ext>
            </a:extLst>
          </p:cNvPr>
          <p:cNvCxnSpPr>
            <a:cxnSpLocks/>
            <a:stCxn id="6" idx="0"/>
          </p:cNvCxnSpPr>
          <p:nvPr/>
        </p:nvCxnSpPr>
        <p:spPr>
          <a:xfrm flipH="1" flipV="1">
            <a:off x="6096000" y="3961287"/>
            <a:ext cx="1099065" cy="144444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Connecteur droit avec flèche 72">
            <a:extLst>
              <a:ext uri="{FF2B5EF4-FFF2-40B4-BE49-F238E27FC236}">
                <a16:creationId xmlns:a16="http://schemas.microsoft.com/office/drawing/2014/main" id="{312BBBBB-2108-0074-E267-2406DEB6B680}"/>
              </a:ext>
            </a:extLst>
          </p:cNvPr>
          <p:cNvCxnSpPr/>
          <p:nvPr/>
        </p:nvCxnSpPr>
        <p:spPr>
          <a:xfrm flipV="1">
            <a:off x="5519978" y="3951382"/>
            <a:ext cx="323024" cy="145434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Connecteur droit avec flèche 74">
            <a:extLst>
              <a:ext uri="{FF2B5EF4-FFF2-40B4-BE49-F238E27FC236}">
                <a16:creationId xmlns:a16="http://schemas.microsoft.com/office/drawing/2014/main" id="{1D2B402C-D51D-272F-1EA6-D09A29CA94EE}"/>
              </a:ext>
            </a:extLst>
          </p:cNvPr>
          <p:cNvCxnSpPr>
            <a:stCxn id="18" idx="3"/>
            <a:endCxn id="5" idx="7"/>
          </p:cNvCxnSpPr>
          <p:nvPr/>
        </p:nvCxnSpPr>
        <p:spPr>
          <a:xfrm flipH="1">
            <a:off x="2923783" y="3874611"/>
            <a:ext cx="2649701" cy="67745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Connecteur droit avec flèche 76">
            <a:extLst>
              <a:ext uri="{FF2B5EF4-FFF2-40B4-BE49-F238E27FC236}">
                <a16:creationId xmlns:a16="http://schemas.microsoft.com/office/drawing/2014/main" id="{945D5014-3B1F-630A-76E5-02D5527E1A6A}"/>
              </a:ext>
            </a:extLst>
          </p:cNvPr>
          <p:cNvCxnSpPr>
            <a:cxnSpLocks/>
            <a:stCxn id="5" idx="6"/>
          </p:cNvCxnSpPr>
          <p:nvPr/>
        </p:nvCxnSpPr>
        <p:spPr>
          <a:xfrm flipV="1">
            <a:off x="3082404" y="3930755"/>
            <a:ext cx="2599086" cy="83903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Connecteur droit avec flèche 78">
            <a:extLst>
              <a:ext uri="{FF2B5EF4-FFF2-40B4-BE49-F238E27FC236}">
                <a16:creationId xmlns:a16="http://schemas.microsoft.com/office/drawing/2014/main" id="{3103DCE4-87F4-9335-CDBA-2E9A87CDA517}"/>
              </a:ext>
            </a:extLst>
          </p:cNvPr>
          <p:cNvCxnSpPr>
            <a:cxnSpLocks/>
            <a:stCxn id="15" idx="4"/>
          </p:cNvCxnSpPr>
          <p:nvPr/>
        </p:nvCxnSpPr>
        <p:spPr>
          <a:xfrm flipH="1">
            <a:off x="9686515" y="4763860"/>
            <a:ext cx="470440" cy="499369"/>
          </a:xfrm>
          <a:prstGeom prst="straightConnector1">
            <a:avLst/>
          </a:prstGeom>
          <a:ln w="1905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3" name="Connecteur droit avec flèche 82">
            <a:extLst>
              <a:ext uri="{FF2B5EF4-FFF2-40B4-BE49-F238E27FC236}">
                <a16:creationId xmlns:a16="http://schemas.microsoft.com/office/drawing/2014/main" id="{5D95C518-9124-1FAF-AD5F-F381F84B8E62}"/>
              </a:ext>
            </a:extLst>
          </p:cNvPr>
          <p:cNvCxnSpPr>
            <a:cxnSpLocks/>
            <a:stCxn id="5" idx="5"/>
            <a:endCxn id="15" idx="2"/>
          </p:cNvCxnSpPr>
          <p:nvPr/>
        </p:nvCxnSpPr>
        <p:spPr>
          <a:xfrm flipV="1">
            <a:off x="2923783" y="4455950"/>
            <a:ext cx="6691607" cy="531563"/>
          </a:xfrm>
          <a:prstGeom prst="straightConnector1">
            <a:avLst/>
          </a:prstGeom>
          <a:ln w="1905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86" name="Ellipse 85">
            <a:extLst>
              <a:ext uri="{FF2B5EF4-FFF2-40B4-BE49-F238E27FC236}">
                <a16:creationId xmlns:a16="http://schemas.microsoft.com/office/drawing/2014/main" id="{DA0B1311-7610-34AB-B830-231FBEAD5887}"/>
              </a:ext>
            </a:extLst>
          </p:cNvPr>
          <p:cNvSpPr/>
          <p:nvPr/>
        </p:nvSpPr>
        <p:spPr>
          <a:xfrm>
            <a:off x="5350518" y="2529118"/>
            <a:ext cx="1168271" cy="361303"/>
          </a:xfrm>
          <a:prstGeom prst="ellipse">
            <a:avLst/>
          </a:prstGeom>
          <a:solidFill>
            <a:schemeClr val="accent3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b="1" dirty="0" err="1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Shareholder</a:t>
            </a:r>
            <a:r>
              <a:rPr lang="fr-FR" sz="800" b="1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Loan</a:t>
            </a:r>
          </a:p>
        </p:txBody>
      </p:sp>
      <p:sp>
        <p:nvSpPr>
          <p:cNvPr id="87" name="Ellipse 86">
            <a:extLst>
              <a:ext uri="{FF2B5EF4-FFF2-40B4-BE49-F238E27FC236}">
                <a16:creationId xmlns:a16="http://schemas.microsoft.com/office/drawing/2014/main" id="{44E4ECF0-5D53-899D-5724-D5FA4659A6C8}"/>
              </a:ext>
            </a:extLst>
          </p:cNvPr>
          <p:cNvSpPr/>
          <p:nvPr/>
        </p:nvSpPr>
        <p:spPr>
          <a:xfrm>
            <a:off x="7602041" y="1555868"/>
            <a:ext cx="1102717" cy="361303"/>
          </a:xfrm>
          <a:prstGeom prst="ellipse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b="1" dirty="0" err="1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Tax</a:t>
            </a:r>
            <a:r>
              <a:rPr lang="fr-FR" sz="800" b="1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800" b="1" dirty="0" err="1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savings</a:t>
            </a:r>
            <a:endParaRPr lang="fr-FR" sz="800" b="1" dirty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8" name="Ellipse 87">
            <a:extLst>
              <a:ext uri="{FF2B5EF4-FFF2-40B4-BE49-F238E27FC236}">
                <a16:creationId xmlns:a16="http://schemas.microsoft.com/office/drawing/2014/main" id="{7246B30E-3CBA-85EF-7D73-A20BD76EDF26}"/>
              </a:ext>
            </a:extLst>
          </p:cNvPr>
          <p:cNvSpPr/>
          <p:nvPr/>
        </p:nvSpPr>
        <p:spPr>
          <a:xfrm>
            <a:off x="9570090" y="2605072"/>
            <a:ext cx="1102717" cy="361303"/>
          </a:xfrm>
          <a:prstGeom prst="ellipse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b="1" dirty="0" err="1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Tax</a:t>
            </a:r>
            <a:r>
              <a:rPr lang="fr-FR" sz="800" b="1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800" b="1" dirty="0" err="1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savings</a:t>
            </a:r>
            <a:endParaRPr lang="fr-FR" sz="800" b="1" dirty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9" name="Ellipse 88">
            <a:extLst>
              <a:ext uri="{FF2B5EF4-FFF2-40B4-BE49-F238E27FC236}">
                <a16:creationId xmlns:a16="http://schemas.microsoft.com/office/drawing/2014/main" id="{0919AEAF-AB3F-C77F-4297-40F59EBFEADF}"/>
              </a:ext>
            </a:extLst>
          </p:cNvPr>
          <p:cNvSpPr/>
          <p:nvPr/>
        </p:nvSpPr>
        <p:spPr>
          <a:xfrm>
            <a:off x="6938374" y="2957889"/>
            <a:ext cx="722789" cy="361303"/>
          </a:xfrm>
          <a:prstGeom prst="ellipse">
            <a:avLst/>
          </a:prstGeom>
          <a:solidFill>
            <a:schemeClr val="accent3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b="1" dirty="0" err="1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Tax</a:t>
            </a:r>
            <a:r>
              <a:rPr lang="fr-FR" sz="800" b="1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Loan</a:t>
            </a:r>
          </a:p>
        </p:txBody>
      </p:sp>
      <p:sp>
        <p:nvSpPr>
          <p:cNvPr id="90" name="Ellipse 89">
            <a:extLst>
              <a:ext uri="{FF2B5EF4-FFF2-40B4-BE49-F238E27FC236}">
                <a16:creationId xmlns:a16="http://schemas.microsoft.com/office/drawing/2014/main" id="{ADDB8A26-6CA6-228C-1BAE-CE1578D5584A}"/>
              </a:ext>
            </a:extLst>
          </p:cNvPr>
          <p:cNvSpPr/>
          <p:nvPr/>
        </p:nvSpPr>
        <p:spPr>
          <a:xfrm>
            <a:off x="8153526" y="4111027"/>
            <a:ext cx="1168271" cy="361303"/>
          </a:xfrm>
          <a:prstGeom prst="ellipse">
            <a:avLst/>
          </a:prstGeom>
          <a:solidFill>
            <a:schemeClr val="accent3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b="1" dirty="0" err="1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Delegation</a:t>
            </a:r>
            <a:r>
              <a:rPr lang="fr-FR" sz="800" b="1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Agreement</a:t>
            </a:r>
          </a:p>
        </p:txBody>
      </p:sp>
      <p:sp>
        <p:nvSpPr>
          <p:cNvPr id="91" name="Ellipse 90">
            <a:extLst>
              <a:ext uri="{FF2B5EF4-FFF2-40B4-BE49-F238E27FC236}">
                <a16:creationId xmlns:a16="http://schemas.microsoft.com/office/drawing/2014/main" id="{54868DEF-61C0-B79A-1AB8-168A89698B55}"/>
              </a:ext>
            </a:extLst>
          </p:cNvPr>
          <p:cNvSpPr/>
          <p:nvPr/>
        </p:nvSpPr>
        <p:spPr>
          <a:xfrm>
            <a:off x="10049910" y="4766487"/>
            <a:ext cx="1523580" cy="426510"/>
          </a:xfrm>
          <a:prstGeom prst="ellipse">
            <a:avLst/>
          </a:prstGeom>
          <a:solidFill>
            <a:schemeClr val="accent3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b="1" dirty="0" err="1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Lender</a:t>
            </a:r>
            <a:r>
              <a:rPr lang="fr-FR" sz="800" b="1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Agent</a:t>
            </a:r>
          </a:p>
          <a:p>
            <a:pPr algn="ctr"/>
            <a:r>
              <a:rPr lang="fr-FR" sz="800" b="1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Security Agent</a:t>
            </a:r>
          </a:p>
        </p:txBody>
      </p:sp>
      <p:sp>
        <p:nvSpPr>
          <p:cNvPr id="92" name="Ellipse 91">
            <a:extLst>
              <a:ext uri="{FF2B5EF4-FFF2-40B4-BE49-F238E27FC236}">
                <a16:creationId xmlns:a16="http://schemas.microsoft.com/office/drawing/2014/main" id="{DCA4D971-C799-5A42-1831-9912E5410ABA}"/>
              </a:ext>
            </a:extLst>
          </p:cNvPr>
          <p:cNvSpPr/>
          <p:nvPr/>
        </p:nvSpPr>
        <p:spPr>
          <a:xfrm>
            <a:off x="7596184" y="4769788"/>
            <a:ext cx="1168271" cy="361303"/>
          </a:xfrm>
          <a:prstGeom prst="ellipse">
            <a:avLst/>
          </a:prstGeom>
          <a:solidFill>
            <a:schemeClr val="accent3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b="1" dirty="0" err="1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Mortgage</a:t>
            </a:r>
            <a:r>
              <a:rPr lang="fr-FR" sz="800" b="1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Loan</a:t>
            </a:r>
          </a:p>
        </p:txBody>
      </p:sp>
      <p:sp>
        <p:nvSpPr>
          <p:cNvPr id="93" name="Ellipse 92">
            <a:extLst>
              <a:ext uri="{FF2B5EF4-FFF2-40B4-BE49-F238E27FC236}">
                <a16:creationId xmlns:a16="http://schemas.microsoft.com/office/drawing/2014/main" id="{B8890066-7433-57E0-83BF-F07EAE0D9B1F}"/>
              </a:ext>
            </a:extLst>
          </p:cNvPr>
          <p:cNvSpPr/>
          <p:nvPr/>
        </p:nvSpPr>
        <p:spPr>
          <a:xfrm>
            <a:off x="4473589" y="4219594"/>
            <a:ext cx="1168271" cy="361303"/>
          </a:xfrm>
          <a:prstGeom prst="ellipse">
            <a:avLst/>
          </a:prstGeom>
          <a:solidFill>
            <a:schemeClr val="accent3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b="1" dirty="0" err="1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Subordinated</a:t>
            </a:r>
            <a:r>
              <a:rPr lang="fr-FR" sz="800" b="1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Loan</a:t>
            </a:r>
          </a:p>
        </p:txBody>
      </p:sp>
      <p:sp>
        <p:nvSpPr>
          <p:cNvPr id="94" name="Ellipse 93">
            <a:extLst>
              <a:ext uri="{FF2B5EF4-FFF2-40B4-BE49-F238E27FC236}">
                <a16:creationId xmlns:a16="http://schemas.microsoft.com/office/drawing/2014/main" id="{1233DD57-D064-35E2-5290-11C3D35005F4}"/>
              </a:ext>
            </a:extLst>
          </p:cNvPr>
          <p:cNvSpPr/>
          <p:nvPr/>
        </p:nvSpPr>
        <p:spPr>
          <a:xfrm>
            <a:off x="3542664" y="3804858"/>
            <a:ext cx="1168271" cy="361303"/>
          </a:xfrm>
          <a:prstGeom prst="ellipse">
            <a:avLst/>
          </a:prstGeom>
          <a:solidFill>
            <a:schemeClr val="accent3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b="1" dirty="0" err="1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Lease</a:t>
            </a:r>
            <a:r>
              <a:rPr lang="fr-FR" sz="800" b="1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Agreement</a:t>
            </a:r>
          </a:p>
        </p:txBody>
      </p:sp>
      <p:sp>
        <p:nvSpPr>
          <p:cNvPr id="95" name="Ellipse 94">
            <a:extLst>
              <a:ext uri="{FF2B5EF4-FFF2-40B4-BE49-F238E27FC236}">
                <a16:creationId xmlns:a16="http://schemas.microsoft.com/office/drawing/2014/main" id="{4850C6F7-799C-5149-991F-802B07A343F7}"/>
              </a:ext>
            </a:extLst>
          </p:cNvPr>
          <p:cNvSpPr/>
          <p:nvPr/>
        </p:nvSpPr>
        <p:spPr>
          <a:xfrm>
            <a:off x="3420052" y="3206820"/>
            <a:ext cx="813884" cy="361303"/>
          </a:xfrm>
          <a:prstGeom prst="ellipse">
            <a:avLst/>
          </a:prstGeom>
          <a:solidFill>
            <a:schemeClr val="accent3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b="1" dirty="0" err="1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Tax</a:t>
            </a:r>
            <a:r>
              <a:rPr lang="fr-FR" sz="800" b="1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800" b="1" dirty="0" err="1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Deposit</a:t>
            </a:r>
            <a:endParaRPr lang="fr-FR" sz="800" b="1" dirty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6" name="Ellipse 95">
            <a:extLst>
              <a:ext uri="{FF2B5EF4-FFF2-40B4-BE49-F238E27FC236}">
                <a16:creationId xmlns:a16="http://schemas.microsoft.com/office/drawing/2014/main" id="{DFB29017-00DF-9FFB-7A92-FBF4D34D45F5}"/>
              </a:ext>
            </a:extLst>
          </p:cNvPr>
          <p:cNvSpPr/>
          <p:nvPr/>
        </p:nvSpPr>
        <p:spPr>
          <a:xfrm>
            <a:off x="4746995" y="2941093"/>
            <a:ext cx="722789" cy="361303"/>
          </a:xfrm>
          <a:prstGeom prst="ellipse">
            <a:avLst/>
          </a:prstGeom>
          <a:solidFill>
            <a:schemeClr val="accent3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b="1" dirty="0" err="1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Fees</a:t>
            </a:r>
            <a:endParaRPr lang="fr-FR" sz="800" b="1" dirty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7" name="Ellipse 96">
            <a:extLst>
              <a:ext uri="{FF2B5EF4-FFF2-40B4-BE49-F238E27FC236}">
                <a16:creationId xmlns:a16="http://schemas.microsoft.com/office/drawing/2014/main" id="{33D2AE8D-DDA8-4A3F-4A41-5E1560F3B1E2}"/>
              </a:ext>
            </a:extLst>
          </p:cNvPr>
          <p:cNvSpPr/>
          <p:nvPr/>
        </p:nvSpPr>
        <p:spPr>
          <a:xfrm>
            <a:off x="2620688" y="5102702"/>
            <a:ext cx="1168271" cy="361303"/>
          </a:xfrm>
          <a:prstGeom prst="ellipse">
            <a:avLst/>
          </a:prstGeom>
          <a:solidFill>
            <a:schemeClr val="accent3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b="1" dirty="0" err="1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Shipbuiding</a:t>
            </a:r>
            <a:r>
              <a:rPr lang="fr-FR" sz="800" b="1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800" b="1" dirty="0" err="1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Contract</a:t>
            </a:r>
            <a:endParaRPr lang="fr-FR" sz="800" b="1" dirty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8" name="Ellipse 97">
            <a:extLst>
              <a:ext uri="{FF2B5EF4-FFF2-40B4-BE49-F238E27FC236}">
                <a16:creationId xmlns:a16="http://schemas.microsoft.com/office/drawing/2014/main" id="{FA43F9AB-D077-5678-EFED-559A60F9DE3C}"/>
              </a:ext>
            </a:extLst>
          </p:cNvPr>
          <p:cNvSpPr/>
          <p:nvPr/>
        </p:nvSpPr>
        <p:spPr>
          <a:xfrm>
            <a:off x="6011056" y="4245647"/>
            <a:ext cx="860440" cy="361303"/>
          </a:xfrm>
          <a:prstGeom prst="ellipse">
            <a:avLst/>
          </a:prstGeom>
          <a:solidFill>
            <a:schemeClr val="accent3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b="1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IRS</a:t>
            </a:r>
          </a:p>
        </p:txBody>
      </p:sp>
      <p:sp>
        <p:nvSpPr>
          <p:cNvPr id="99" name="Ellipse 98">
            <a:extLst>
              <a:ext uri="{FF2B5EF4-FFF2-40B4-BE49-F238E27FC236}">
                <a16:creationId xmlns:a16="http://schemas.microsoft.com/office/drawing/2014/main" id="{A57DC898-B032-C28B-A363-8CA0D572219C}"/>
              </a:ext>
            </a:extLst>
          </p:cNvPr>
          <p:cNvSpPr/>
          <p:nvPr/>
        </p:nvSpPr>
        <p:spPr>
          <a:xfrm>
            <a:off x="5036017" y="4844515"/>
            <a:ext cx="1168271" cy="361303"/>
          </a:xfrm>
          <a:prstGeom prst="ellipse">
            <a:avLst/>
          </a:prstGeom>
          <a:solidFill>
            <a:schemeClr val="accent3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b="1" dirty="0" err="1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Xcurrency</a:t>
            </a:r>
            <a:r>
              <a:rPr lang="fr-FR" sz="800" b="1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Swap</a:t>
            </a:r>
          </a:p>
        </p:txBody>
      </p:sp>
      <p:sp>
        <p:nvSpPr>
          <p:cNvPr id="100" name="Ellipse 99">
            <a:extLst>
              <a:ext uri="{FF2B5EF4-FFF2-40B4-BE49-F238E27FC236}">
                <a16:creationId xmlns:a16="http://schemas.microsoft.com/office/drawing/2014/main" id="{95E7DED2-5FDE-1644-7240-6AA3B282A300}"/>
              </a:ext>
            </a:extLst>
          </p:cNvPr>
          <p:cNvSpPr/>
          <p:nvPr/>
        </p:nvSpPr>
        <p:spPr>
          <a:xfrm>
            <a:off x="10528078" y="2644925"/>
            <a:ext cx="793923" cy="29409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EUR</a:t>
            </a:r>
          </a:p>
        </p:txBody>
      </p:sp>
      <p:sp>
        <p:nvSpPr>
          <p:cNvPr id="101" name="Ellipse 100">
            <a:extLst>
              <a:ext uri="{FF2B5EF4-FFF2-40B4-BE49-F238E27FC236}">
                <a16:creationId xmlns:a16="http://schemas.microsoft.com/office/drawing/2014/main" id="{FC6C7727-1C03-16C3-5AD4-5C82BCB06FD2}"/>
              </a:ext>
            </a:extLst>
          </p:cNvPr>
          <p:cNvSpPr/>
          <p:nvPr/>
        </p:nvSpPr>
        <p:spPr>
          <a:xfrm>
            <a:off x="4263801" y="2716650"/>
            <a:ext cx="793923" cy="29409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EUR</a:t>
            </a:r>
          </a:p>
        </p:txBody>
      </p:sp>
      <p:sp>
        <p:nvSpPr>
          <p:cNvPr id="102" name="Ellipse 101">
            <a:extLst>
              <a:ext uri="{FF2B5EF4-FFF2-40B4-BE49-F238E27FC236}">
                <a16:creationId xmlns:a16="http://schemas.microsoft.com/office/drawing/2014/main" id="{6130B9CE-EBFF-3614-23AF-B9987AA82B8A}"/>
              </a:ext>
            </a:extLst>
          </p:cNvPr>
          <p:cNvSpPr/>
          <p:nvPr/>
        </p:nvSpPr>
        <p:spPr>
          <a:xfrm>
            <a:off x="4129007" y="3419382"/>
            <a:ext cx="1193371" cy="29409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EUR  Var.</a:t>
            </a:r>
          </a:p>
        </p:txBody>
      </p:sp>
      <p:sp>
        <p:nvSpPr>
          <p:cNvPr id="103" name="Ellipse 102">
            <a:extLst>
              <a:ext uri="{FF2B5EF4-FFF2-40B4-BE49-F238E27FC236}">
                <a16:creationId xmlns:a16="http://schemas.microsoft.com/office/drawing/2014/main" id="{45831458-9281-43B0-0FA5-128D711BF0EC}"/>
              </a:ext>
            </a:extLst>
          </p:cNvPr>
          <p:cNvSpPr/>
          <p:nvPr/>
        </p:nvSpPr>
        <p:spPr>
          <a:xfrm>
            <a:off x="5436332" y="3015214"/>
            <a:ext cx="939199" cy="29409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EUR - Fix</a:t>
            </a:r>
          </a:p>
        </p:txBody>
      </p:sp>
      <p:sp>
        <p:nvSpPr>
          <p:cNvPr id="104" name="Ellipse 103">
            <a:extLst>
              <a:ext uri="{FF2B5EF4-FFF2-40B4-BE49-F238E27FC236}">
                <a16:creationId xmlns:a16="http://schemas.microsoft.com/office/drawing/2014/main" id="{B3E84F7E-F3EA-5E0C-EBBE-A71ED9CA3E3F}"/>
              </a:ext>
            </a:extLst>
          </p:cNvPr>
          <p:cNvSpPr/>
          <p:nvPr/>
        </p:nvSpPr>
        <p:spPr>
          <a:xfrm>
            <a:off x="7793390" y="1932257"/>
            <a:ext cx="793923" cy="29409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EUR</a:t>
            </a:r>
          </a:p>
        </p:txBody>
      </p:sp>
      <p:sp>
        <p:nvSpPr>
          <p:cNvPr id="105" name="Ellipse 104">
            <a:extLst>
              <a:ext uri="{FF2B5EF4-FFF2-40B4-BE49-F238E27FC236}">
                <a16:creationId xmlns:a16="http://schemas.microsoft.com/office/drawing/2014/main" id="{62674278-49D1-B220-B732-49B09E67BAF6}"/>
              </a:ext>
            </a:extLst>
          </p:cNvPr>
          <p:cNvSpPr/>
          <p:nvPr/>
        </p:nvSpPr>
        <p:spPr>
          <a:xfrm>
            <a:off x="6801574" y="3381254"/>
            <a:ext cx="939199" cy="29409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EUR - Fix</a:t>
            </a:r>
          </a:p>
        </p:txBody>
      </p:sp>
      <p:sp>
        <p:nvSpPr>
          <p:cNvPr id="106" name="Ellipse 105">
            <a:extLst>
              <a:ext uri="{FF2B5EF4-FFF2-40B4-BE49-F238E27FC236}">
                <a16:creationId xmlns:a16="http://schemas.microsoft.com/office/drawing/2014/main" id="{24FFCEB7-868D-0C6C-75B0-5733FC577C56}"/>
              </a:ext>
            </a:extLst>
          </p:cNvPr>
          <p:cNvSpPr/>
          <p:nvPr/>
        </p:nvSpPr>
        <p:spPr>
          <a:xfrm>
            <a:off x="6328713" y="4962941"/>
            <a:ext cx="1193371" cy="29409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EUR  Fix / Var.</a:t>
            </a:r>
          </a:p>
        </p:txBody>
      </p:sp>
      <p:sp>
        <p:nvSpPr>
          <p:cNvPr id="107" name="Ellipse 106">
            <a:extLst>
              <a:ext uri="{FF2B5EF4-FFF2-40B4-BE49-F238E27FC236}">
                <a16:creationId xmlns:a16="http://schemas.microsoft.com/office/drawing/2014/main" id="{E0FA3798-CB07-C94D-5664-2B667D2FCBD1}"/>
              </a:ext>
            </a:extLst>
          </p:cNvPr>
          <p:cNvSpPr/>
          <p:nvPr/>
        </p:nvSpPr>
        <p:spPr>
          <a:xfrm>
            <a:off x="4944268" y="5184576"/>
            <a:ext cx="1238881" cy="29409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EUR / USD</a:t>
            </a:r>
          </a:p>
        </p:txBody>
      </p:sp>
      <p:sp>
        <p:nvSpPr>
          <p:cNvPr id="108" name="Ellipse 107">
            <a:extLst>
              <a:ext uri="{FF2B5EF4-FFF2-40B4-BE49-F238E27FC236}">
                <a16:creationId xmlns:a16="http://schemas.microsoft.com/office/drawing/2014/main" id="{1249B1CB-5F89-C732-E922-76871259A036}"/>
              </a:ext>
            </a:extLst>
          </p:cNvPr>
          <p:cNvSpPr/>
          <p:nvPr/>
        </p:nvSpPr>
        <p:spPr>
          <a:xfrm>
            <a:off x="3777134" y="4392731"/>
            <a:ext cx="939199" cy="29409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USD - Fix</a:t>
            </a:r>
          </a:p>
        </p:txBody>
      </p:sp>
      <p:sp>
        <p:nvSpPr>
          <p:cNvPr id="109" name="Ellipse 108">
            <a:extLst>
              <a:ext uri="{FF2B5EF4-FFF2-40B4-BE49-F238E27FC236}">
                <a16:creationId xmlns:a16="http://schemas.microsoft.com/office/drawing/2014/main" id="{61EFAE8C-6336-C28B-44D1-E7EC989DB010}"/>
              </a:ext>
            </a:extLst>
          </p:cNvPr>
          <p:cNvSpPr/>
          <p:nvPr/>
        </p:nvSpPr>
        <p:spPr>
          <a:xfrm>
            <a:off x="2803301" y="4125123"/>
            <a:ext cx="939199" cy="29409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USD – Var. / Fix</a:t>
            </a:r>
          </a:p>
        </p:txBody>
      </p:sp>
      <p:sp>
        <p:nvSpPr>
          <p:cNvPr id="111" name="Ellipse 110">
            <a:extLst>
              <a:ext uri="{FF2B5EF4-FFF2-40B4-BE49-F238E27FC236}">
                <a16:creationId xmlns:a16="http://schemas.microsoft.com/office/drawing/2014/main" id="{F5B92ABC-05EA-257E-77C3-50E53387900A}"/>
              </a:ext>
            </a:extLst>
          </p:cNvPr>
          <p:cNvSpPr/>
          <p:nvPr/>
        </p:nvSpPr>
        <p:spPr>
          <a:xfrm>
            <a:off x="7064741" y="4588759"/>
            <a:ext cx="1207775" cy="29409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USD – Var.</a:t>
            </a:r>
          </a:p>
        </p:txBody>
      </p:sp>
    </p:spTree>
    <p:extLst>
      <p:ext uri="{BB962C8B-B14F-4D97-AF65-F5344CB8AC3E}">
        <p14:creationId xmlns:p14="http://schemas.microsoft.com/office/powerpoint/2010/main" val="38448846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67B4771-AE07-5D7E-3D03-695CE2FF88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01551" y="411164"/>
            <a:ext cx="9052249" cy="876460"/>
          </a:xfrm>
          <a:solidFill>
            <a:schemeClr val="accent4">
              <a:lumMod val="75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fr-FR" sz="3200" b="1" dirty="0"/>
              <a:t>Le FTL « in a </a:t>
            </a:r>
            <a:r>
              <a:rPr lang="fr-FR" sz="3200" b="1" dirty="0" err="1"/>
              <a:t>nutshell</a:t>
            </a:r>
            <a:r>
              <a:rPr lang="fr-FR" sz="3200" b="1" dirty="0"/>
              <a:t> » 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F8527833-2192-D490-1633-0FE3DC7CB9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fld id="{61F6A18D-6F4D-46B8-8439-1E82970439F8}" type="datetime1">
              <a:rPr lang="fr-FR" sz="1600" b="1" smtClean="0">
                <a:solidFill>
                  <a:schemeClr val="tx1"/>
                </a:solidFill>
              </a:rPr>
              <a:t>16/12/2025</a:t>
            </a:fld>
            <a:endParaRPr lang="fr-FR" sz="1600" b="1" dirty="0">
              <a:solidFill>
                <a:schemeClr val="tx1"/>
              </a:solidFill>
            </a:endParaRPr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6892AC66-F734-9D03-D502-2CFC130169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z="1600" b="1">
                <a:solidFill>
                  <a:schemeClr val="tx1"/>
                </a:solidFill>
              </a:rPr>
              <a:t>DI- Bootcamp Session #3 – Projet Final</a:t>
            </a:r>
            <a:endParaRPr lang="fr-FR" sz="1600" b="1" dirty="0">
              <a:solidFill>
                <a:schemeClr val="tx1"/>
              </a:solidFill>
            </a:endParaRP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324D29AD-C260-77D8-6F11-5101F74C9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71DB2-13BE-44FF-AF8F-F3DF4E99FBE3}" type="slidenum">
              <a:rPr lang="fr-FR" sz="1600" b="1" smtClean="0">
                <a:solidFill>
                  <a:schemeClr val="tx1"/>
                </a:solidFill>
              </a:rPr>
              <a:t>3</a:t>
            </a:fld>
            <a:endParaRPr lang="fr-FR" sz="1600" b="1" dirty="0">
              <a:solidFill>
                <a:schemeClr val="tx1"/>
              </a:solidFill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BE8F4F54-1350-D9E9-7846-27D447E11365}"/>
              </a:ext>
            </a:extLst>
          </p:cNvPr>
          <p:cNvSpPr txBox="1"/>
          <p:nvPr/>
        </p:nvSpPr>
        <p:spPr>
          <a:xfrm>
            <a:off x="2301550" y="1505922"/>
            <a:ext cx="9052249" cy="5899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rtl="0">
              <a:spcBef>
                <a:spcPts val="0"/>
              </a:spcBef>
              <a:spcAft>
                <a:spcPts val="1600"/>
              </a:spcAft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sz="1600" b="1" i="0" strike="noStrike" dirty="0">
                <a:effectLst/>
                <a:latin typeface="Arial" panose="020B0604020202020204" pitchFamily="34" charset="0"/>
              </a:rPr>
              <a:t>Le </a:t>
            </a:r>
            <a:r>
              <a:rPr lang="en-US" sz="1600" b="1" dirty="0">
                <a:latin typeface="Arial" panose="020B0604020202020204" pitchFamily="34" charset="0"/>
              </a:rPr>
              <a:t>French Tax Lease </a:t>
            </a:r>
            <a:r>
              <a:rPr lang="en-US" sz="1600" b="1" dirty="0" err="1">
                <a:latin typeface="Arial" panose="020B0604020202020204" pitchFamily="34" charset="0"/>
              </a:rPr>
              <a:t>est</a:t>
            </a:r>
            <a:r>
              <a:rPr lang="en-US" sz="1600" b="1" dirty="0">
                <a:latin typeface="Arial" panose="020B0604020202020204" pitchFamily="34" charset="0"/>
              </a:rPr>
              <a:t> un type de </a:t>
            </a:r>
            <a:r>
              <a:rPr lang="en-US" sz="1600" b="1" dirty="0" err="1">
                <a:latin typeface="Arial" panose="020B0604020202020204" pitchFamily="34" charset="0"/>
              </a:rPr>
              <a:t>financement</a:t>
            </a:r>
            <a:r>
              <a:rPr lang="en-US" sz="1600" b="1" dirty="0">
                <a:latin typeface="Arial" panose="020B0604020202020204" pitchFamily="34" charset="0"/>
              </a:rPr>
              <a:t> très </a:t>
            </a:r>
            <a:r>
              <a:rPr lang="en-US" sz="1600" b="1" dirty="0" err="1">
                <a:latin typeface="Arial" panose="020B0604020202020204" pitchFamily="34" charset="0"/>
              </a:rPr>
              <a:t>complexe</a:t>
            </a:r>
            <a:r>
              <a:rPr lang="en-US" sz="1600" b="1" dirty="0">
                <a:latin typeface="Arial" panose="020B0604020202020204" pitchFamily="34" charset="0"/>
              </a:rPr>
              <a:t>.</a:t>
            </a:r>
          </a:p>
          <a:p>
            <a:pPr marL="285750" indent="-285750" rtl="0">
              <a:spcBef>
                <a:spcPts val="0"/>
              </a:spcBef>
              <a:spcAft>
                <a:spcPts val="1600"/>
              </a:spcAft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sz="1600" b="1" dirty="0">
                <a:latin typeface="Arial" panose="020B0604020202020204" pitchFamily="34" charset="0"/>
              </a:rPr>
              <a:t>Documentation </a:t>
            </a:r>
            <a:r>
              <a:rPr lang="en-US" sz="1600" b="1" dirty="0" err="1">
                <a:latin typeface="Arial" panose="020B0604020202020204" pitchFamily="34" charset="0"/>
              </a:rPr>
              <a:t>juridique</a:t>
            </a:r>
            <a:r>
              <a:rPr lang="en-US" sz="1600" b="1" dirty="0">
                <a:latin typeface="Arial" panose="020B0604020202020204" pitchFamily="34" charset="0"/>
              </a:rPr>
              <a:t> très </a:t>
            </a:r>
            <a:r>
              <a:rPr lang="en-US" sz="1600" b="1" dirty="0" err="1">
                <a:latin typeface="Arial" panose="020B0604020202020204" pitchFamily="34" charset="0"/>
              </a:rPr>
              <a:t>volumineuse</a:t>
            </a:r>
            <a:r>
              <a:rPr lang="en-US" sz="1600" b="1" dirty="0">
                <a:latin typeface="Arial" panose="020B0604020202020204" pitchFamily="34" charset="0"/>
              </a:rPr>
              <a:t> (+ de 20 </a:t>
            </a:r>
            <a:r>
              <a:rPr lang="en-US" sz="1600" b="1" dirty="0" err="1">
                <a:latin typeface="Arial" panose="020B0604020202020204" pitchFamily="34" charset="0"/>
              </a:rPr>
              <a:t>contrats</a:t>
            </a:r>
            <a:r>
              <a:rPr lang="en-US" sz="1600" b="1" dirty="0">
                <a:latin typeface="Arial" panose="020B0604020202020204" pitchFamily="34" charset="0"/>
              </a:rPr>
              <a:t> – </a:t>
            </a:r>
            <a:r>
              <a:rPr lang="en-US" sz="1600" b="1" dirty="0" err="1">
                <a:latin typeface="Arial" panose="020B0604020202020204" pitchFamily="34" charset="0"/>
              </a:rPr>
              <a:t>voir</a:t>
            </a:r>
            <a:r>
              <a:rPr lang="en-US" sz="1600" b="1" dirty="0">
                <a:latin typeface="Arial" panose="020B0604020202020204" pitchFamily="34" charset="0"/>
              </a:rPr>
              <a:t> </a:t>
            </a:r>
            <a:r>
              <a:rPr lang="en-US" sz="1600" b="1" dirty="0" err="1">
                <a:latin typeface="Arial" panose="020B0604020202020204" pitchFamily="34" charset="0"/>
              </a:rPr>
              <a:t>annexe</a:t>
            </a:r>
            <a:r>
              <a:rPr lang="en-US" sz="1600" b="1" dirty="0">
                <a:latin typeface="Arial" panose="020B0604020202020204" pitchFamily="34" charset="0"/>
              </a:rPr>
              <a:t>)</a:t>
            </a:r>
          </a:p>
          <a:p>
            <a:pPr marL="285750" indent="-285750" rtl="0">
              <a:spcBef>
                <a:spcPts val="0"/>
              </a:spcBef>
              <a:spcAft>
                <a:spcPts val="1600"/>
              </a:spcAft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sz="1600" b="1" dirty="0" err="1">
                <a:latin typeface="Arial" panose="020B0604020202020204" pitchFamily="34" charset="0"/>
              </a:rPr>
              <a:t>Demande</a:t>
            </a:r>
            <a:r>
              <a:rPr lang="en-US" sz="1600" b="1" dirty="0">
                <a:latin typeface="Arial" panose="020B0604020202020204" pitchFamily="34" charset="0"/>
              </a:rPr>
              <a:t> </a:t>
            </a:r>
            <a:r>
              <a:rPr lang="en-US" sz="1600" b="1" dirty="0" err="1">
                <a:latin typeface="Arial" panose="020B0604020202020204" pitchFamily="34" charset="0"/>
              </a:rPr>
              <a:t>d’investissement</a:t>
            </a:r>
            <a:r>
              <a:rPr lang="en-US" sz="1600" b="1" dirty="0">
                <a:latin typeface="Arial" panose="020B0604020202020204" pitchFamily="34" charset="0"/>
              </a:rPr>
              <a:t> </a:t>
            </a:r>
            <a:r>
              <a:rPr lang="en-US" sz="1600" b="1" dirty="0" err="1">
                <a:latin typeface="Arial" panose="020B0604020202020204" pitchFamily="34" charset="0"/>
              </a:rPr>
              <a:t>humain</a:t>
            </a:r>
            <a:r>
              <a:rPr lang="en-US" sz="1600" b="1" dirty="0">
                <a:latin typeface="Arial" panose="020B0604020202020204" pitchFamily="34" charset="0"/>
              </a:rPr>
              <a:t> </a:t>
            </a:r>
            <a:r>
              <a:rPr lang="en-US" sz="1600" b="1" dirty="0" err="1">
                <a:latin typeface="Arial" panose="020B0604020202020204" pitchFamily="34" charset="0"/>
              </a:rPr>
              <a:t>chronophage</a:t>
            </a:r>
            <a:r>
              <a:rPr lang="en-US" sz="1600" b="1" dirty="0">
                <a:latin typeface="Arial" panose="020B0604020202020204" pitchFamily="34" charset="0"/>
              </a:rPr>
              <a:t> pour tout nouveau deal / restructuration</a:t>
            </a:r>
          </a:p>
          <a:p>
            <a:pPr marL="285750" indent="-285750" rtl="0">
              <a:spcBef>
                <a:spcPts val="0"/>
              </a:spcBef>
              <a:spcAft>
                <a:spcPts val="1600"/>
              </a:spcAft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sz="1600" b="1" i="0" strike="noStrike" dirty="0" err="1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Risques</a:t>
            </a:r>
            <a:r>
              <a:rPr lang="en-US" sz="1600" b="1" i="0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600" b="1" i="0" strike="noStrike" dirty="0" err="1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associés</a:t>
            </a:r>
            <a:r>
              <a:rPr lang="en-US" sz="1600" b="1" i="0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 :</a:t>
            </a:r>
          </a:p>
          <a:p>
            <a:pPr marL="742950" lvl="1" indent="-285750">
              <a:spcAft>
                <a:spcPts val="1600"/>
              </a:spcAft>
              <a:buClr>
                <a:srgbClr val="FF0000"/>
              </a:buClr>
              <a:buFont typeface="Wingdings" panose="05000000000000000000" pitchFamily="2" charset="2"/>
              <a:buChar char="q"/>
            </a:pPr>
            <a:r>
              <a:rPr lang="en-US" sz="1400" b="1" dirty="0" err="1">
                <a:solidFill>
                  <a:srgbClr val="FF0000"/>
                </a:solidFill>
                <a:latin typeface="Arial" panose="020B0604020202020204" pitchFamily="34" charset="0"/>
              </a:rPr>
              <a:t>Mauvais</a:t>
            </a:r>
            <a:r>
              <a:rPr lang="en-US" sz="1400" b="1" dirty="0">
                <a:solidFill>
                  <a:srgbClr val="FF0000"/>
                </a:solidFill>
                <a:latin typeface="Arial" panose="020B0604020202020204" pitchFamily="34" charset="0"/>
              </a:rPr>
              <a:t> booking =&gt; </a:t>
            </a:r>
            <a:r>
              <a:rPr lang="en-US" sz="1400" b="1" dirty="0" err="1">
                <a:solidFill>
                  <a:srgbClr val="FF0000"/>
                </a:solidFill>
                <a:latin typeface="Arial" panose="020B0604020202020204" pitchFamily="34" charset="0"/>
              </a:rPr>
              <a:t>risque</a:t>
            </a:r>
            <a:r>
              <a:rPr lang="en-US" sz="1400" b="1" dirty="0">
                <a:solidFill>
                  <a:srgbClr val="FF0000"/>
                </a:solidFill>
                <a:latin typeface="Arial" panose="020B0604020202020204" pitchFamily="34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Arial" panose="020B0604020202020204" pitchFamily="34" charset="0"/>
              </a:rPr>
              <a:t>opérationnel</a:t>
            </a:r>
            <a:endParaRPr lang="en-US" sz="1400" b="1" dirty="0">
              <a:solidFill>
                <a:srgbClr val="FF0000"/>
              </a:solidFill>
              <a:latin typeface="Arial" panose="020B0604020202020204" pitchFamily="34" charset="0"/>
            </a:endParaRPr>
          </a:p>
          <a:p>
            <a:pPr marL="742950" lvl="1" indent="-285750">
              <a:spcAft>
                <a:spcPts val="1600"/>
              </a:spcAft>
              <a:buClr>
                <a:srgbClr val="FF0000"/>
              </a:buClr>
              <a:buFont typeface="Wingdings" panose="05000000000000000000" pitchFamily="2" charset="2"/>
              <a:buChar char="q"/>
            </a:pPr>
            <a:r>
              <a:rPr lang="en-US" sz="1400" b="1" i="0" strike="noStrike" dirty="0" err="1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Mauvaise</a:t>
            </a:r>
            <a:r>
              <a:rPr lang="en-US" sz="1400" b="1" i="0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400" b="1" i="0" strike="noStrike" dirty="0" err="1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comptabilisation</a:t>
            </a:r>
            <a:r>
              <a:rPr lang="en-US" sz="1400" b="1" i="0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400" b="1" dirty="0">
                <a:solidFill>
                  <a:srgbClr val="FF0000"/>
                </a:solidFill>
                <a:latin typeface="Arial" panose="020B0604020202020204" pitchFamily="34" charset="0"/>
              </a:rPr>
              <a:t>=&gt; </a:t>
            </a:r>
            <a:r>
              <a:rPr lang="en-US" sz="1400" b="1" dirty="0" err="1">
                <a:solidFill>
                  <a:srgbClr val="FF0000"/>
                </a:solidFill>
                <a:latin typeface="Arial" panose="020B0604020202020204" pitchFamily="34" charset="0"/>
              </a:rPr>
              <a:t>risque</a:t>
            </a:r>
            <a:r>
              <a:rPr lang="en-US" sz="1400" b="1" dirty="0">
                <a:solidFill>
                  <a:srgbClr val="FF0000"/>
                </a:solidFill>
                <a:latin typeface="Arial" panose="020B0604020202020204" pitchFamily="34" charset="0"/>
              </a:rPr>
              <a:t> fiscal</a:t>
            </a:r>
          </a:p>
          <a:p>
            <a:pPr marL="742950" lvl="1" indent="-285750">
              <a:spcAft>
                <a:spcPts val="1600"/>
              </a:spcAft>
              <a:buClr>
                <a:srgbClr val="FF0000"/>
              </a:buClr>
              <a:buFont typeface="Wingdings" panose="05000000000000000000" pitchFamily="2" charset="2"/>
              <a:buChar char="q"/>
            </a:pPr>
            <a:r>
              <a:rPr lang="en-US" sz="1400" b="1" i="0" strike="noStrike" dirty="0" err="1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Mauvaise</a:t>
            </a:r>
            <a:r>
              <a:rPr lang="en-US" sz="1400" b="1" i="0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400" b="1" i="0" strike="noStrike" dirty="0" err="1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interprétation</a:t>
            </a:r>
            <a:r>
              <a:rPr lang="en-US" sz="1400" b="1" i="0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400" b="1" dirty="0">
                <a:solidFill>
                  <a:srgbClr val="FF0000"/>
                </a:solidFill>
                <a:latin typeface="Arial" panose="020B0604020202020204" pitchFamily="34" charset="0"/>
              </a:rPr>
              <a:t>=&gt; </a:t>
            </a:r>
            <a:r>
              <a:rPr lang="en-US" sz="1400" b="1" dirty="0" err="1">
                <a:solidFill>
                  <a:srgbClr val="FF0000"/>
                </a:solidFill>
                <a:latin typeface="Arial" panose="020B0604020202020204" pitchFamily="34" charset="0"/>
              </a:rPr>
              <a:t>risque</a:t>
            </a:r>
            <a:r>
              <a:rPr lang="en-US" sz="1400" b="1" dirty="0">
                <a:solidFill>
                  <a:srgbClr val="FF0000"/>
                </a:solidFill>
                <a:latin typeface="Arial" panose="020B0604020202020204" pitchFamily="34" charset="0"/>
              </a:rPr>
              <a:t> de </a:t>
            </a:r>
            <a:r>
              <a:rPr lang="en-US" sz="1400" b="1" dirty="0" err="1">
                <a:solidFill>
                  <a:srgbClr val="FF0000"/>
                </a:solidFill>
                <a:latin typeface="Arial" panose="020B0604020202020204" pitchFamily="34" charset="0"/>
              </a:rPr>
              <a:t>contrepartie</a:t>
            </a:r>
            <a:r>
              <a:rPr lang="en-US" sz="1400" b="1" dirty="0">
                <a:solidFill>
                  <a:srgbClr val="FF0000"/>
                </a:solidFill>
                <a:latin typeface="Arial" panose="020B0604020202020204" pitchFamily="34" charset="0"/>
              </a:rPr>
              <a:t>, </a:t>
            </a:r>
            <a:r>
              <a:rPr lang="en-US" sz="1400" b="1" dirty="0" err="1">
                <a:solidFill>
                  <a:srgbClr val="FF0000"/>
                </a:solidFill>
                <a:latin typeface="Arial" panose="020B0604020202020204" pitchFamily="34" charset="0"/>
              </a:rPr>
              <a:t>risque</a:t>
            </a:r>
            <a:r>
              <a:rPr lang="en-US" sz="1400" b="1" dirty="0">
                <a:solidFill>
                  <a:srgbClr val="FF0000"/>
                </a:solidFill>
                <a:latin typeface="Arial" panose="020B0604020202020204" pitchFamily="34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Arial" panose="020B0604020202020204" pitchFamily="34" charset="0"/>
              </a:rPr>
              <a:t>d’image</a:t>
            </a:r>
            <a:endParaRPr lang="en-US" sz="1400" b="1" dirty="0">
              <a:solidFill>
                <a:srgbClr val="FF0000"/>
              </a:solidFill>
              <a:latin typeface="Arial" panose="020B0604020202020204" pitchFamily="34" charset="0"/>
            </a:endParaRPr>
          </a:p>
          <a:p>
            <a:r>
              <a:rPr lang="en-US" sz="1800" b="1" i="0" u="sng" strike="noStrike" dirty="0"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</a:rPr>
              <a:t>OBJECTIFS</a:t>
            </a:r>
            <a:r>
              <a:rPr lang="en-US" sz="1800" b="1" i="0" strike="noStrike" dirty="0"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</a:rPr>
              <a:t> :</a:t>
            </a:r>
          </a:p>
          <a:p>
            <a:endParaRPr lang="en-US" b="1" dirty="0">
              <a:latin typeface="Arial" panose="020B0604020202020204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b="1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  <a:t>Maîtrise</a:t>
            </a:r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  <a:t> du </a:t>
            </a:r>
            <a:r>
              <a:rPr lang="en-US" b="1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  <a:t>risque</a:t>
            </a:r>
            <a:endParaRPr lang="en-US" b="1" dirty="0">
              <a:solidFill>
                <a:schemeClr val="tx2">
                  <a:lumMod val="75000"/>
                  <a:lumOff val="25000"/>
                </a:schemeClr>
              </a:solidFill>
              <a:latin typeface="Arial" panose="020B0604020202020204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en-US" b="1" dirty="0">
              <a:solidFill>
                <a:schemeClr val="tx2">
                  <a:lumMod val="75000"/>
                  <a:lumOff val="25000"/>
                </a:schemeClr>
              </a:solidFill>
              <a:latin typeface="Arial" panose="020B0604020202020204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  <a:t>Gains de </a:t>
            </a:r>
            <a:r>
              <a:rPr lang="en-US" b="1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  <a:t>productivité</a:t>
            </a:r>
            <a:endParaRPr lang="en-US" b="1" dirty="0">
              <a:solidFill>
                <a:schemeClr val="tx2">
                  <a:lumMod val="75000"/>
                  <a:lumOff val="25000"/>
                </a:schemeClr>
              </a:solidFill>
              <a:latin typeface="Arial" panose="020B0604020202020204" pitchFamily="34" charset="0"/>
            </a:endParaRPr>
          </a:p>
          <a:p>
            <a:endParaRPr lang="en-US" sz="1800" b="1" i="0" strike="noStrike" dirty="0">
              <a:effectLst/>
              <a:latin typeface="Arial" panose="020B0604020202020204" pitchFamily="34" charset="0"/>
            </a:endParaRP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pic>
        <p:nvPicPr>
          <p:cNvPr id="3" name="Image 2" descr="Une image contenant texte, Police, logo, Graphique&#10;&#10;Le contenu généré par l’IA peut être incorrect.">
            <a:extLst>
              <a:ext uri="{FF2B5EF4-FFF2-40B4-BE49-F238E27FC236}">
                <a16:creationId xmlns:a16="http://schemas.microsoft.com/office/drawing/2014/main" id="{ED8DA272-E3FC-D9E5-5711-6C778E7D98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02" y="37322"/>
            <a:ext cx="2102498" cy="1895372"/>
          </a:xfrm>
          <a:prstGeom prst="rect">
            <a:avLst/>
          </a:prstGeom>
        </p:spPr>
      </p:pic>
      <p:sp>
        <p:nvSpPr>
          <p:cNvPr id="4" name="Ellipse 3">
            <a:extLst>
              <a:ext uri="{FF2B5EF4-FFF2-40B4-BE49-F238E27FC236}">
                <a16:creationId xmlns:a16="http://schemas.microsoft.com/office/drawing/2014/main" id="{6AD43E79-0004-ACD9-BB0E-908F6F456168}"/>
              </a:ext>
            </a:extLst>
          </p:cNvPr>
          <p:cNvSpPr/>
          <p:nvPr/>
        </p:nvSpPr>
        <p:spPr>
          <a:xfrm>
            <a:off x="7615691" y="5209037"/>
            <a:ext cx="3510950" cy="114731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 algn="ctr">
              <a:buFontTx/>
              <a:buChar char="-"/>
            </a:pPr>
            <a:r>
              <a:rPr lang="fr-FR" sz="16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Deal </a:t>
            </a:r>
            <a:r>
              <a:rPr lang="fr-FR" sz="1600" b="1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Summary</a:t>
            </a:r>
            <a:r>
              <a:rPr lang="fr-FR" sz="16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600" b="1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doct</a:t>
            </a:r>
            <a:endParaRPr lang="fr-FR" sz="1600" b="1" dirty="0">
              <a:solidFill>
                <a:schemeClr val="tx2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ctr">
              <a:buFontTx/>
              <a:buChar char="-"/>
            </a:pPr>
            <a:r>
              <a:rPr lang="fr-FR" sz="1600" b="1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ChatBot</a:t>
            </a:r>
            <a:r>
              <a:rPr lang="fr-FR" sz="16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dédié</a:t>
            </a:r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DD241290-A24F-93A3-3756-FC8D3E63E79B}"/>
              </a:ext>
            </a:extLst>
          </p:cNvPr>
          <p:cNvSpPr/>
          <p:nvPr/>
        </p:nvSpPr>
        <p:spPr>
          <a:xfrm>
            <a:off x="8345703" y="4542651"/>
            <a:ext cx="939199" cy="29409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F4E5199D-660E-1B9C-7F88-9228B7D497DB}"/>
              </a:ext>
            </a:extLst>
          </p:cNvPr>
          <p:cNvCxnSpPr>
            <a:cxnSpLocks/>
          </p:cNvCxnSpPr>
          <p:nvPr/>
        </p:nvCxnSpPr>
        <p:spPr>
          <a:xfrm>
            <a:off x="5654076" y="5867344"/>
            <a:ext cx="1656272" cy="1074"/>
          </a:xfrm>
          <a:prstGeom prst="straightConnector1">
            <a:avLst/>
          </a:prstGeom>
          <a:ln w="635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Ellipse 14">
            <a:extLst>
              <a:ext uri="{FF2B5EF4-FFF2-40B4-BE49-F238E27FC236}">
                <a16:creationId xmlns:a16="http://schemas.microsoft.com/office/drawing/2014/main" id="{DBD265C2-C584-FA89-2AB8-F1916E65B3AC}"/>
              </a:ext>
            </a:extLst>
          </p:cNvPr>
          <p:cNvSpPr/>
          <p:nvPr/>
        </p:nvSpPr>
        <p:spPr>
          <a:xfrm>
            <a:off x="7817157" y="4843912"/>
            <a:ext cx="3309484" cy="29409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Mise en place</a:t>
            </a:r>
          </a:p>
        </p:txBody>
      </p:sp>
    </p:spTree>
    <p:extLst>
      <p:ext uri="{BB962C8B-B14F-4D97-AF65-F5344CB8AC3E}">
        <p14:creationId xmlns:p14="http://schemas.microsoft.com/office/powerpoint/2010/main" val="36017563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67B4771-AE07-5D7E-3D03-695CE2FF88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09800" y="371019"/>
            <a:ext cx="9052249" cy="876460"/>
          </a:xfrm>
          <a:solidFill>
            <a:schemeClr val="accent4">
              <a:lumMod val="75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fr-FR" sz="3200" b="1" dirty="0"/>
              <a:t>Problématiques rencontrées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F8527833-2192-D490-1633-0FE3DC7CB9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fld id="{B4066264-244A-415B-B801-5AE85A0EB4DC}" type="datetime1">
              <a:rPr lang="fr-FR" sz="1600" b="1" smtClean="0">
                <a:solidFill>
                  <a:schemeClr val="tx1"/>
                </a:solidFill>
              </a:rPr>
              <a:t>16/12/2025</a:t>
            </a:fld>
            <a:endParaRPr lang="fr-FR" sz="1600" b="1" dirty="0">
              <a:solidFill>
                <a:schemeClr val="tx1"/>
              </a:solidFill>
            </a:endParaRPr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6892AC66-F734-9D03-D502-2CFC130169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z="1600" b="1">
                <a:solidFill>
                  <a:schemeClr val="tx1"/>
                </a:solidFill>
              </a:rPr>
              <a:t>DI- Bootcamp Session #3 – Projet Final</a:t>
            </a:r>
            <a:endParaRPr lang="fr-FR" sz="1600" b="1" dirty="0">
              <a:solidFill>
                <a:schemeClr val="tx1"/>
              </a:solidFill>
            </a:endParaRP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324D29AD-C260-77D8-6F11-5101F74C9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71DB2-13BE-44FF-AF8F-F3DF4E99FBE3}" type="slidenum">
              <a:rPr lang="fr-FR" sz="1600" b="1" smtClean="0">
                <a:solidFill>
                  <a:schemeClr val="tx1"/>
                </a:solidFill>
              </a:rPr>
              <a:t>4</a:t>
            </a:fld>
            <a:endParaRPr lang="fr-FR" sz="1600" b="1" dirty="0">
              <a:solidFill>
                <a:schemeClr val="tx1"/>
              </a:solidFill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BE8F4F54-1350-D9E9-7846-27D447E11365}"/>
              </a:ext>
            </a:extLst>
          </p:cNvPr>
          <p:cNvSpPr txBox="1"/>
          <p:nvPr/>
        </p:nvSpPr>
        <p:spPr>
          <a:xfrm>
            <a:off x="2132875" y="885629"/>
            <a:ext cx="9052249" cy="75815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rtl="0">
              <a:spcBef>
                <a:spcPts val="0"/>
              </a:spcBef>
              <a:spcAft>
                <a:spcPts val="1600"/>
              </a:spcAft>
              <a:buClr>
                <a:srgbClr val="FF0000"/>
              </a:buClr>
              <a:buFont typeface="Wingdings" panose="05000000000000000000" pitchFamily="2" charset="2"/>
              <a:buChar char="Ø"/>
            </a:pPr>
            <a:endParaRPr lang="en-US" b="1" i="0" strike="noStrike" dirty="0">
              <a:effectLst/>
              <a:latin typeface="Arial" panose="020B0604020202020204" pitchFamily="34" charset="0"/>
            </a:endParaRPr>
          </a:p>
          <a:p>
            <a:pPr marL="342900" indent="-342900" rtl="0">
              <a:spcBef>
                <a:spcPts val="0"/>
              </a:spcBef>
              <a:spcAft>
                <a:spcPts val="1600"/>
              </a:spcAft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sz="1600" b="1" i="0" strike="noStrike" dirty="0" err="1">
                <a:effectLst/>
                <a:latin typeface="Arial" panose="020B0604020202020204" pitchFamily="34" charset="0"/>
              </a:rPr>
              <a:t>Création</a:t>
            </a:r>
            <a:r>
              <a:rPr lang="en-US" sz="1600" b="1" i="0" strike="noStrike" dirty="0">
                <a:effectLst/>
                <a:latin typeface="Arial" panose="020B0604020202020204" pitchFamily="34" charset="0"/>
              </a:rPr>
              <a:t> documentation </a:t>
            </a:r>
            <a:r>
              <a:rPr lang="en-US" sz="1600" b="1" i="0" strike="noStrike" dirty="0" err="1">
                <a:effectLst/>
                <a:latin typeface="Arial" panose="020B0604020202020204" pitchFamily="34" charset="0"/>
              </a:rPr>
              <a:t>juridique</a:t>
            </a:r>
            <a:r>
              <a:rPr lang="en-US" sz="1600" b="1" i="0" strike="noStrike" dirty="0">
                <a:effectLst/>
                <a:latin typeface="Arial" panose="020B0604020202020204" pitchFamily="34" charset="0"/>
              </a:rPr>
              <a:t> / </a:t>
            </a:r>
            <a:r>
              <a:rPr lang="en-US" sz="1600" b="1" i="0" strike="noStrike" dirty="0" err="1">
                <a:effectLst/>
                <a:latin typeface="Arial" panose="020B0604020202020204" pitchFamily="34" charset="0"/>
              </a:rPr>
              <a:t>modèle</a:t>
            </a:r>
            <a:endParaRPr lang="en-US" sz="1600" b="1" i="0" strike="noStrike" dirty="0">
              <a:effectLst/>
              <a:latin typeface="Arial" panose="020B0604020202020204" pitchFamily="34" charset="0"/>
            </a:endParaRPr>
          </a:p>
          <a:p>
            <a:pPr marL="342900" indent="-342900" rtl="0">
              <a:spcBef>
                <a:spcPts val="0"/>
              </a:spcBef>
              <a:spcAft>
                <a:spcPts val="1600"/>
              </a:spcAft>
              <a:buClr>
                <a:srgbClr val="FF0000"/>
              </a:buClr>
              <a:buFont typeface="Wingdings" panose="05000000000000000000" pitchFamily="2" charset="2"/>
              <a:buChar char="Ø"/>
            </a:pPr>
            <a:endParaRPr lang="en-US" sz="1600" b="1" i="0" strike="noStrike" dirty="0">
              <a:effectLst/>
              <a:latin typeface="Arial" panose="020B0604020202020204" pitchFamily="34" charset="0"/>
            </a:endParaRPr>
          </a:p>
          <a:p>
            <a:pPr marL="342900" indent="-342900">
              <a:spcAft>
                <a:spcPts val="1600"/>
              </a:spcAft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sz="1600" b="1" i="0" strike="noStrike" dirty="0">
                <a:effectLst/>
                <a:latin typeface="Arial" panose="020B0604020202020204" pitchFamily="34" charset="0"/>
              </a:rPr>
              <a:t>Google </a:t>
            </a:r>
            <a:r>
              <a:rPr lang="en-US" sz="1600" b="1" i="0" strike="noStrike" dirty="0" err="1">
                <a:effectLst/>
                <a:latin typeface="Arial" panose="020B0604020202020204" pitchFamily="34" charset="0"/>
              </a:rPr>
              <a:t>Colab</a:t>
            </a:r>
            <a:r>
              <a:rPr lang="en-US" sz="1600" b="1" i="0" strike="noStrike" dirty="0">
                <a:effectLst/>
                <a:latin typeface="Arial" panose="020B0604020202020204" pitchFamily="34" charset="0"/>
              </a:rPr>
              <a:t> =&gt; VS Code</a:t>
            </a:r>
          </a:p>
          <a:p>
            <a:pPr marL="342900" indent="-342900">
              <a:spcAft>
                <a:spcPts val="1600"/>
              </a:spcAft>
              <a:buClr>
                <a:srgbClr val="FF0000"/>
              </a:buClr>
              <a:buFont typeface="Wingdings" panose="05000000000000000000" pitchFamily="2" charset="2"/>
              <a:buChar char="Ø"/>
            </a:pPr>
            <a:endParaRPr lang="en-US" sz="1600" b="1" i="0" strike="noStrike" dirty="0">
              <a:effectLst/>
              <a:latin typeface="Arial" panose="020B0604020202020204" pitchFamily="34" charset="0"/>
            </a:endParaRPr>
          </a:p>
          <a:p>
            <a:pPr marL="342900" indent="-342900" rtl="0">
              <a:spcBef>
                <a:spcPts val="0"/>
              </a:spcBef>
              <a:spcAft>
                <a:spcPts val="1600"/>
              </a:spcAft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sz="1600" b="1" dirty="0">
                <a:latin typeface="Arial" panose="020B0604020202020204" pitchFamily="34" charset="0"/>
              </a:rPr>
              <a:t>CPU / Pas de GPU – </a:t>
            </a:r>
            <a:r>
              <a:rPr lang="en-US" sz="1600" b="1" dirty="0" err="1">
                <a:latin typeface="Arial" panose="020B0604020202020204" pitchFamily="34" charset="0"/>
              </a:rPr>
              <a:t>Capacité</a:t>
            </a:r>
            <a:r>
              <a:rPr lang="en-US" sz="1600" b="1" dirty="0">
                <a:latin typeface="Arial" panose="020B0604020202020204" pitchFamily="34" charset="0"/>
              </a:rPr>
              <a:t> </a:t>
            </a:r>
            <a:r>
              <a:rPr lang="en-US" sz="1600" b="1" dirty="0" err="1">
                <a:latin typeface="Arial" panose="020B0604020202020204" pitchFamily="34" charset="0"/>
              </a:rPr>
              <a:t>limitée</a:t>
            </a:r>
            <a:r>
              <a:rPr lang="en-US" sz="1600" b="1" dirty="0">
                <a:latin typeface="Arial" panose="020B0604020202020204" pitchFamily="34" charset="0"/>
              </a:rPr>
              <a:t> </a:t>
            </a:r>
            <a:r>
              <a:rPr lang="en-US" sz="1600" b="1" dirty="0" err="1">
                <a:latin typeface="Arial" panose="020B0604020202020204" pitchFamily="34" charset="0"/>
              </a:rPr>
              <a:t>en</a:t>
            </a:r>
            <a:r>
              <a:rPr lang="en-US" sz="1600" b="1" dirty="0">
                <a:latin typeface="Arial" panose="020B0604020202020204" pitchFamily="34" charset="0"/>
              </a:rPr>
              <a:t> local</a:t>
            </a:r>
          </a:p>
          <a:p>
            <a:pPr marL="342900" indent="-342900" rtl="0">
              <a:spcBef>
                <a:spcPts val="0"/>
              </a:spcBef>
              <a:spcAft>
                <a:spcPts val="1600"/>
              </a:spcAft>
              <a:buClr>
                <a:srgbClr val="FF0000"/>
              </a:buClr>
              <a:buFont typeface="Wingdings" panose="05000000000000000000" pitchFamily="2" charset="2"/>
              <a:buChar char="Ø"/>
            </a:pPr>
            <a:endParaRPr lang="en-US" sz="1600" b="1" dirty="0">
              <a:latin typeface="Arial" panose="020B0604020202020204" pitchFamily="34" charset="0"/>
            </a:endParaRPr>
          </a:p>
          <a:p>
            <a:pPr marL="342900" indent="-342900" rtl="0">
              <a:spcBef>
                <a:spcPts val="0"/>
              </a:spcBef>
              <a:spcAft>
                <a:spcPts val="1600"/>
              </a:spcAft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sz="1600" b="1" dirty="0">
                <a:latin typeface="Arial" panose="020B0604020202020204" pitchFamily="34" charset="0"/>
              </a:rPr>
              <a:t>Choix du </a:t>
            </a:r>
            <a:r>
              <a:rPr lang="en-US" sz="1600" b="1" dirty="0" err="1">
                <a:latin typeface="Arial" panose="020B0604020202020204" pitchFamily="34" charset="0"/>
              </a:rPr>
              <a:t>modèle</a:t>
            </a:r>
            <a:r>
              <a:rPr lang="en-US" sz="1600" b="1" dirty="0">
                <a:latin typeface="Arial" panose="020B0604020202020204" pitchFamily="34" charset="0"/>
              </a:rPr>
              <a:t> : </a:t>
            </a:r>
            <a:r>
              <a:rPr lang="en-US" sz="1600" b="1" dirty="0" err="1">
                <a:latin typeface="Arial" panose="020B0604020202020204" pitchFamily="34" charset="0"/>
              </a:rPr>
              <a:t>MiniLM</a:t>
            </a:r>
            <a:r>
              <a:rPr lang="en-US" sz="1600" b="1" dirty="0">
                <a:latin typeface="Arial" panose="020B0604020202020204" pitchFamily="34" charset="0"/>
              </a:rPr>
              <a:t> – L6 –V2</a:t>
            </a:r>
          </a:p>
          <a:p>
            <a:pPr marL="342900" indent="-342900" rtl="0">
              <a:spcBef>
                <a:spcPts val="0"/>
              </a:spcBef>
              <a:spcAft>
                <a:spcPts val="1600"/>
              </a:spcAft>
              <a:buClr>
                <a:srgbClr val="FF0000"/>
              </a:buClr>
              <a:buFont typeface="Wingdings" panose="05000000000000000000" pitchFamily="2" charset="2"/>
              <a:buChar char="Ø"/>
            </a:pPr>
            <a:endParaRPr lang="en-US" sz="1600" b="1" dirty="0">
              <a:latin typeface="Arial" panose="020B0604020202020204" pitchFamily="34" charset="0"/>
            </a:endParaRPr>
          </a:p>
          <a:p>
            <a:pPr marL="342900" indent="-342900">
              <a:spcAft>
                <a:spcPts val="1600"/>
              </a:spcAft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sz="1600" b="1" dirty="0">
                <a:latin typeface="Arial" panose="020B0604020202020204" pitchFamily="34" charset="0"/>
              </a:rPr>
              <a:t>Choix des </a:t>
            </a:r>
            <a:r>
              <a:rPr lang="en-US" sz="1600" b="1" dirty="0" err="1">
                <a:latin typeface="Arial" panose="020B0604020202020204" pitchFamily="34" charset="0"/>
              </a:rPr>
              <a:t>paramètres</a:t>
            </a:r>
            <a:r>
              <a:rPr lang="en-US" sz="1600" b="1" dirty="0">
                <a:latin typeface="Arial" panose="020B0604020202020204" pitchFamily="34" charset="0"/>
              </a:rPr>
              <a:t> pour </a:t>
            </a:r>
            <a:r>
              <a:rPr lang="en-US" sz="1600" b="1" dirty="0" err="1">
                <a:latin typeface="Arial" panose="020B0604020202020204" pitchFamily="34" charset="0"/>
              </a:rPr>
              <a:t>l’évaluation</a:t>
            </a:r>
            <a:r>
              <a:rPr lang="en-US" sz="1600" b="1" dirty="0">
                <a:latin typeface="Arial" panose="020B0604020202020204" pitchFamily="34" charset="0"/>
              </a:rPr>
              <a:t> du RAG</a:t>
            </a:r>
          </a:p>
          <a:p>
            <a:pPr marL="342900" indent="-342900">
              <a:spcAft>
                <a:spcPts val="1600"/>
              </a:spcAft>
              <a:buClr>
                <a:srgbClr val="FF0000"/>
              </a:buClr>
              <a:buFont typeface="Wingdings" panose="05000000000000000000" pitchFamily="2" charset="2"/>
              <a:buChar char="Ø"/>
            </a:pPr>
            <a:endParaRPr lang="en-US" sz="1600" b="1" i="0" strike="noStrike" dirty="0">
              <a:effectLst/>
              <a:latin typeface="Arial" panose="020B0604020202020204" pitchFamily="34" charset="0"/>
            </a:endParaRPr>
          </a:p>
          <a:p>
            <a:pPr marL="342900" indent="-342900" rtl="0">
              <a:spcBef>
                <a:spcPts val="0"/>
              </a:spcBef>
              <a:spcAft>
                <a:spcPts val="1600"/>
              </a:spcAft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sz="1600" b="1" i="0" strike="noStrike" dirty="0">
                <a:effectLst/>
                <a:latin typeface="Arial" panose="020B0604020202020204" pitchFamily="34" charset="0"/>
              </a:rPr>
              <a:t>Temps de </a:t>
            </a:r>
            <a:r>
              <a:rPr lang="en-US" sz="1600" b="1" i="0" strike="noStrike" dirty="0" err="1">
                <a:effectLst/>
                <a:latin typeface="Arial" panose="020B0604020202020204" pitchFamily="34" charset="0"/>
              </a:rPr>
              <a:t>traitement</a:t>
            </a:r>
            <a:r>
              <a:rPr lang="en-US" sz="1600" b="1" i="0" strike="noStrike" dirty="0">
                <a:effectLst/>
                <a:latin typeface="Arial" panose="020B0604020202020204" pitchFamily="34" charset="0"/>
              </a:rPr>
              <a:t> pour les Run (environ + 80 run de tests / corrections)</a:t>
            </a:r>
          </a:p>
          <a:p>
            <a:pPr lvl="1">
              <a:spcAft>
                <a:spcPts val="1600"/>
              </a:spcAft>
              <a:buClr>
                <a:srgbClr val="FF0000"/>
              </a:buClr>
            </a:pPr>
            <a:endParaRPr lang="en-US" sz="1600" i="0" strike="noStrike" dirty="0">
              <a:effectLst/>
              <a:latin typeface="Arial" panose="020B0604020202020204" pitchFamily="34" charset="0"/>
            </a:endParaRPr>
          </a:p>
          <a:p>
            <a:pPr marL="342900" indent="-342900" rtl="0">
              <a:spcBef>
                <a:spcPts val="0"/>
              </a:spcBef>
              <a:spcAft>
                <a:spcPts val="1600"/>
              </a:spcAft>
              <a:buClr>
                <a:srgbClr val="FF0000"/>
              </a:buClr>
              <a:buFont typeface="Wingdings" panose="05000000000000000000" pitchFamily="2" charset="2"/>
              <a:buChar char="Ø"/>
            </a:pPr>
            <a:endParaRPr lang="en-US" b="1" i="0" strike="noStrike" dirty="0">
              <a:effectLst/>
              <a:latin typeface="Arial" panose="020B0604020202020204" pitchFamily="34" charset="0"/>
            </a:endParaRPr>
          </a:p>
          <a:p>
            <a:endParaRPr lang="en-US" sz="1800" b="1" i="0" u="sng" strike="noStrike" dirty="0">
              <a:effectLst/>
              <a:latin typeface="Arial" panose="020B0604020202020204" pitchFamily="34" charset="0"/>
            </a:endParaRP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pic>
        <p:nvPicPr>
          <p:cNvPr id="3" name="Image 2" descr="Une image contenant texte, Police, logo, Graphique&#10;&#10;Le contenu généré par l’IA peut être incorrect.">
            <a:extLst>
              <a:ext uri="{FF2B5EF4-FFF2-40B4-BE49-F238E27FC236}">
                <a16:creationId xmlns:a16="http://schemas.microsoft.com/office/drawing/2014/main" id="{ED8DA272-E3FC-D9E5-5711-6C778E7D98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02" y="37322"/>
            <a:ext cx="2102498" cy="1895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4694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67B4771-AE07-5D7E-3D03-695CE2FF88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01551" y="411164"/>
            <a:ext cx="9052249" cy="876460"/>
          </a:xfrm>
          <a:solidFill>
            <a:schemeClr val="accent4">
              <a:lumMod val="75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fr-FR" sz="3200" b="1" dirty="0"/>
              <a:t>Présentation du code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F8527833-2192-D490-1633-0FE3DC7CB9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fld id="{768189A2-8AEC-4176-91EE-8111CEA19D5E}" type="datetime1">
              <a:rPr lang="fr-FR" sz="1600" b="1" smtClean="0">
                <a:solidFill>
                  <a:schemeClr val="tx1"/>
                </a:solidFill>
              </a:rPr>
              <a:t>16/12/2025</a:t>
            </a:fld>
            <a:endParaRPr lang="fr-FR" sz="1600" b="1" dirty="0">
              <a:solidFill>
                <a:schemeClr val="tx1"/>
              </a:solidFill>
            </a:endParaRPr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6892AC66-F734-9D03-D502-2CFC130169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z="1600" b="1">
                <a:solidFill>
                  <a:schemeClr val="tx1"/>
                </a:solidFill>
              </a:rPr>
              <a:t>DI- Bootcamp Session #3 – Projet Final</a:t>
            </a:r>
            <a:endParaRPr lang="fr-FR" sz="1600" b="1" dirty="0">
              <a:solidFill>
                <a:schemeClr val="tx1"/>
              </a:solidFill>
            </a:endParaRP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324D29AD-C260-77D8-6F11-5101F74C9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71DB2-13BE-44FF-AF8F-F3DF4E99FBE3}" type="slidenum">
              <a:rPr lang="fr-FR" sz="1600" b="1" smtClean="0">
                <a:solidFill>
                  <a:schemeClr val="tx1"/>
                </a:solidFill>
              </a:rPr>
              <a:t>5</a:t>
            </a:fld>
            <a:endParaRPr lang="fr-FR" sz="1600" b="1" dirty="0">
              <a:solidFill>
                <a:schemeClr val="tx1"/>
              </a:solidFill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BE8F4F54-1350-D9E9-7846-27D447E11365}"/>
              </a:ext>
            </a:extLst>
          </p:cNvPr>
          <p:cNvSpPr txBox="1"/>
          <p:nvPr/>
        </p:nvSpPr>
        <p:spPr>
          <a:xfrm>
            <a:off x="2301551" y="1578088"/>
            <a:ext cx="9052249" cy="16517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spcAft>
                <a:spcPts val="1600"/>
              </a:spcAft>
              <a:buClr>
                <a:srgbClr val="FF0000"/>
              </a:buClr>
              <a:buFont typeface="Wingdings" panose="05000000000000000000" pitchFamily="2" charset="2"/>
              <a:buChar char="q"/>
            </a:pPr>
            <a:endParaRPr lang="en-US" sz="1600" b="1" i="0" strike="noStrike" dirty="0">
              <a:effectLst/>
              <a:latin typeface="Arial" panose="020B0604020202020204" pitchFamily="34" charset="0"/>
            </a:endParaRPr>
          </a:p>
          <a:p>
            <a:endParaRPr lang="en-US" sz="1800" b="1" i="0" u="sng" strike="noStrike" dirty="0">
              <a:effectLst/>
              <a:latin typeface="Arial" panose="020B0604020202020204" pitchFamily="34" charset="0"/>
            </a:endParaRPr>
          </a:p>
          <a:p>
            <a:endParaRPr lang="fr-FR" b="1" dirty="0"/>
          </a:p>
          <a:p>
            <a:endParaRPr lang="fr-FR" b="1" dirty="0"/>
          </a:p>
          <a:p>
            <a:endParaRPr lang="fr-FR" b="1" dirty="0"/>
          </a:p>
        </p:txBody>
      </p:sp>
      <p:pic>
        <p:nvPicPr>
          <p:cNvPr id="3" name="Image 2" descr="Une image contenant texte, Police, logo, Graphique&#10;&#10;Le contenu généré par l’IA peut être incorrect.">
            <a:extLst>
              <a:ext uri="{FF2B5EF4-FFF2-40B4-BE49-F238E27FC236}">
                <a16:creationId xmlns:a16="http://schemas.microsoft.com/office/drawing/2014/main" id="{ED8DA272-E3FC-D9E5-5711-6C778E7D98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02" y="37322"/>
            <a:ext cx="2102498" cy="1895372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647E2495-C1C1-7F24-BAC7-22827359A3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1550" y="1371601"/>
            <a:ext cx="9052249" cy="408029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CC63888-32E8-3274-D523-28FDA4177B02}"/>
              </a:ext>
            </a:extLst>
          </p:cNvPr>
          <p:cNvSpPr/>
          <p:nvPr/>
        </p:nvSpPr>
        <p:spPr>
          <a:xfrm>
            <a:off x="2301549" y="5279912"/>
            <a:ext cx="9052249" cy="100066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URL à insérer</a:t>
            </a:r>
          </a:p>
        </p:txBody>
      </p:sp>
    </p:spTree>
    <p:extLst>
      <p:ext uri="{BB962C8B-B14F-4D97-AF65-F5344CB8AC3E}">
        <p14:creationId xmlns:p14="http://schemas.microsoft.com/office/powerpoint/2010/main" val="18947980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67B4771-AE07-5D7E-3D03-695CE2FF88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01551" y="411164"/>
            <a:ext cx="9052249" cy="876460"/>
          </a:xfrm>
          <a:solidFill>
            <a:schemeClr val="accent4">
              <a:lumMod val="75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fr-FR" sz="3200" b="1" dirty="0"/>
              <a:t>Conclusion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F8527833-2192-D490-1633-0FE3DC7CB9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fld id="{F067EB36-103E-466C-8531-383CCDC74F70}" type="datetime1">
              <a:rPr lang="fr-FR" sz="1600" b="1" smtClean="0">
                <a:solidFill>
                  <a:schemeClr val="tx1"/>
                </a:solidFill>
              </a:rPr>
              <a:t>16/12/2025</a:t>
            </a:fld>
            <a:endParaRPr lang="fr-FR" sz="1600" b="1" dirty="0">
              <a:solidFill>
                <a:schemeClr val="tx1"/>
              </a:solidFill>
            </a:endParaRPr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6892AC66-F734-9D03-D502-2CFC130169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z="1600" b="1">
                <a:solidFill>
                  <a:schemeClr val="tx1"/>
                </a:solidFill>
              </a:rPr>
              <a:t>DI- Bootcamp Session #3 – Projet Final</a:t>
            </a:r>
            <a:endParaRPr lang="fr-FR" sz="1600" b="1" dirty="0">
              <a:solidFill>
                <a:schemeClr val="tx1"/>
              </a:solidFill>
            </a:endParaRP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324D29AD-C260-77D8-6F11-5101F74C9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71DB2-13BE-44FF-AF8F-F3DF4E99FBE3}" type="slidenum">
              <a:rPr lang="fr-FR" sz="1600" b="1" smtClean="0">
                <a:solidFill>
                  <a:schemeClr val="tx1"/>
                </a:solidFill>
              </a:rPr>
              <a:t>6</a:t>
            </a:fld>
            <a:endParaRPr lang="fr-FR" sz="1600" b="1" dirty="0">
              <a:solidFill>
                <a:schemeClr val="tx1"/>
              </a:solidFill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BE8F4F54-1350-D9E9-7846-27D447E11365}"/>
              </a:ext>
            </a:extLst>
          </p:cNvPr>
          <p:cNvSpPr txBox="1"/>
          <p:nvPr/>
        </p:nvSpPr>
        <p:spPr>
          <a:xfrm>
            <a:off x="2209800" y="1571661"/>
            <a:ext cx="9052249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spcAft>
                <a:spcPts val="1600"/>
              </a:spcAft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sz="1600" b="1" i="0" strike="noStrike" dirty="0">
                <a:effectLst/>
                <a:latin typeface="Arial" panose="020B0604020202020204" pitchFamily="34" charset="0"/>
              </a:rPr>
              <a:t>Deal Summary </a:t>
            </a:r>
            <a:r>
              <a:rPr lang="en-US" sz="1600" b="1" i="0" strike="noStrike" dirty="0" err="1">
                <a:effectLst/>
                <a:latin typeface="Arial" panose="020B0604020202020204" pitchFamily="34" charset="0"/>
              </a:rPr>
              <a:t>cohérent</a:t>
            </a:r>
            <a:r>
              <a:rPr lang="en-US" sz="1600" b="1" i="0" strike="noStrike" dirty="0">
                <a:effectLst/>
                <a:latin typeface="Arial" panose="020B0604020202020204" pitchFamily="34" charset="0"/>
              </a:rPr>
              <a:t> et </a:t>
            </a:r>
            <a:r>
              <a:rPr lang="en-US" sz="1600" b="1" i="0" strike="noStrike" dirty="0" err="1">
                <a:effectLst/>
                <a:latin typeface="Arial" panose="020B0604020202020204" pitchFamily="34" charset="0"/>
              </a:rPr>
              <a:t>fiable</a:t>
            </a:r>
            <a:endParaRPr lang="en-US" sz="1600" b="1" i="0" strike="noStrike" dirty="0">
              <a:effectLst/>
              <a:latin typeface="Arial" panose="020B0604020202020204" pitchFamily="34" charset="0"/>
            </a:endParaRPr>
          </a:p>
          <a:p>
            <a:pPr marL="742950" lvl="1" indent="-285750">
              <a:spcAft>
                <a:spcPts val="1600"/>
              </a:spcAft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sz="1600" b="1" dirty="0">
                <a:latin typeface="Arial" panose="020B0604020202020204" pitchFamily="34" charset="0"/>
              </a:rPr>
              <a:t>Expert FTL Chatbot </a:t>
            </a:r>
            <a:r>
              <a:rPr lang="en-US" sz="1600" b="1" dirty="0" err="1">
                <a:latin typeface="Arial" panose="020B0604020202020204" pitchFamily="34" charset="0"/>
              </a:rPr>
              <a:t>fiable</a:t>
            </a:r>
            <a:r>
              <a:rPr lang="en-US" sz="1600" b="1" dirty="0">
                <a:latin typeface="Arial" panose="020B0604020202020204" pitchFamily="34" charset="0"/>
              </a:rPr>
              <a:t> sans </a:t>
            </a:r>
            <a:r>
              <a:rPr lang="en-US" sz="1600" b="1" dirty="0" err="1">
                <a:latin typeface="Arial" panose="020B0604020202020204" pitchFamily="34" charset="0"/>
              </a:rPr>
              <a:t>hallicination</a:t>
            </a:r>
            <a:endParaRPr lang="en-US" sz="1600" b="1" dirty="0">
              <a:latin typeface="Arial" panose="020B0604020202020204" pitchFamily="34" charset="0"/>
            </a:endParaRPr>
          </a:p>
          <a:p>
            <a:pPr marL="742950" lvl="1" indent="-285750">
              <a:spcAft>
                <a:spcPts val="1600"/>
              </a:spcAft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sz="1600" b="1" u="sng" dirty="0">
                <a:latin typeface="Arial" panose="020B0604020202020204" pitchFamily="34" charset="0"/>
              </a:rPr>
              <a:t>A dire </a:t>
            </a:r>
            <a:r>
              <a:rPr lang="en-US" sz="1600" b="1" u="sng" dirty="0" err="1">
                <a:latin typeface="Arial" panose="020B0604020202020204" pitchFamily="34" charset="0"/>
              </a:rPr>
              <a:t>d’expert</a:t>
            </a:r>
            <a:r>
              <a:rPr lang="en-US" sz="1600" b="1" dirty="0">
                <a:latin typeface="Arial" panose="020B0604020202020204" pitchFamily="34" charset="0"/>
              </a:rPr>
              <a:t>, Gains de </a:t>
            </a:r>
            <a:r>
              <a:rPr lang="en-US" sz="1600" b="1" dirty="0" err="1">
                <a:latin typeface="Arial" panose="020B0604020202020204" pitchFamily="34" charset="0"/>
              </a:rPr>
              <a:t>Productivité</a:t>
            </a:r>
            <a:r>
              <a:rPr lang="en-US" sz="1600" b="1" dirty="0">
                <a:latin typeface="Arial" panose="020B0604020202020204" pitchFamily="34" charset="0"/>
              </a:rPr>
              <a:t> </a:t>
            </a:r>
            <a:r>
              <a:rPr lang="en-US" sz="1600" b="1" dirty="0" err="1">
                <a:latin typeface="Arial" panose="020B0604020202020204" pitchFamily="34" charset="0"/>
              </a:rPr>
              <a:t>significatifs</a:t>
            </a:r>
            <a:r>
              <a:rPr lang="en-US" sz="1600" b="1" dirty="0">
                <a:latin typeface="Arial" panose="020B0604020202020204" pitchFamily="34" charset="0"/>
              </a:rPr>
              <a:t> </a:t>
            </a:r>
            <a:r>
              <a:rPr lang="en-US" sz="1600" b="1" dirty="0" err="1">
                <a:latin typeface="Arial" panose="020B0604020202020204" pitchFamily="34" charset="0"/>
              </a:rPr>
              <a:t>réalisables</a:t>
            </a:r>
            <a:r>
              <a:rPr lang="en-US" sz="1600" b="1" dirty="0">
                <a:latin typeface="Arial" panose="020B0604020202020204" pitchFamily="34" charset="0"/>
              </a:rPr>
              <a:t> (Middle Office, Back Office, </a:t>
            </a:r>
            <a:r>
              <a:rPr lang="en-US" sz="1600" b="1" dirty="0" err="1">
                <a:latin typeface="Arial" panose="020B0604020202020204" pitchFamily="34" charset="0"/>
              </a:rPr>
              <a:t>Contrôle</a:t>
            </a:r>
            <a:r>
              <a:rPr lang="en-US" sz="1600" b="1" dirty="0">
                <a:latin typeface="Arial" panose="020B0604020202020204" pitchFamily="34" charset="0"/>
              </a:rPr>
              <a:t> de gestion , </a:t>
            </a:r>
            <a:r>
              <a:rPr lang="en-US" sz="1600" b="1" dirty="0" err="1">
                <a:latin typeface="Arial" panose="020B0604020202020204" pitchFamily="34" charset="0"/>
              </a:rPr>
              <a:t>Comptabilité</a:t>
            </a:r>
            <a:r>
              <a:rPr lang="en-US" sz="1600" b="1" dirty="0">
                <a:latin typeface="Arial" panose="020B0604020202020204" pitchFamily="34" charset="0"/>
              </a:rPr>
              <a:t>, Risk Management) :</a:t>
            </a:r>
          </a:p>
          <a:p>
            <a:pPr marL="1200150" lvl="2" indent="-285750">
              <a:spcAft>
                <a:spcPts val="1600"/>
              </a:spcAft>
              <a:buClr>
                <a:srgbClr val="FF0000"/>
              </a:buClr>
              <a:buFont typeface="Wingdings" panose="05000000000000000000" pitchFamily="2" charset="2"/>
              <a:buChar char="q"/>
            </a:pPr>
            <a:r>
              <a:rPr lang="en-US" sz="1400" b="1" i="0" strike="noStrike" dirty="0">
                <a:effectLst/>
                <a:latin typeface="Arial" panose="020B0604020202020204" pitchFamily="34" charset="0"/>
              </a:rPr>
              <a:t>Mise </a:t>
            </a:r>
            <a:r>
              <a:rPr lang="en-US" sz="1400" b="1" i="0" strike="noStrike" dirty="0" err="1">
                <a:effectLst/>
                <a:latin typeface="Arial" panose="020B0604020202020204" pitchFamily="34" charset="0"/>
              </a:rPr>
              <a:t>en</a:t>
            </a:r>
            <a:r>
              <a:rPr lang="en-US" sz="1400" b="1" i="0" strike="noStrike" dirty="0">
                <a:effectLst/>
                <a:latin typeface="Arial" panose="020B0604020202020204" pitchFamily="34" charset="0"/>
              </a:rPr>
              <a:t> place </a:t>
            </a:r>
            <a:r>
              <a:rPr lang="en-US" sz="1400" b="1" i="0" strike="noStrike" dirty="0" err="1">
                <a:effectLst/>
                <a:latin typeface="Arial" panose="020B0604020202020204" pitchFamily="34" charset="0"/>
              </a:rPr>
              <a:t>opération</a:t>
            </a:r>
            <a:r>
              <a:rPr lang="en-US" sz="1400" b="1" i="0" strike="noStrike" dirty="0">
                <a:effectLst/>
                <a:latin typeface="Arial" panose="020B0604020202020204" pitchFamily="34" charset="0"/>
              </a:rPr>
              <a:t> = 37 j/h</a:t>
            </a:r>
          </a:p>
          <a:p>
            <a:pPr marL="1200150" lvl="2" indent="-285750">
              <a:spcAft>
                <a:spcPts val="1600"/>
              </a:spcAft>
              <a:buClr>
                <a:srgbClr val="FF0000"/>
              </a:buClr>
              <a:buFont typeface="Wingdings" panose="05000000000000000000" pitchFamily="2" charset="2"/>
              <a:buChar char="q"/>
            </a:pPr>
            <a:r>
              <a:rPr lang="en-US" sz="1400" b="1" dirty="0">
                <a:latin typeface="Arial" panose="020B0604020202020204" pitchFamily="34" charset="0"/>
              </a:rPr>
              <a:t>Gestion courante = 8 j/h</a:t>
            </a:r>
          </a:p>
          <a:p>
            <a:pPr marL="1200150" lvl="2" indent="-285750">
              <a:spcAft>
                <a:spcPts val="1600"/>
              </a:spcAft>
              <a:buClr>
                <a:srgbClr val="FF0000"/>
              </a:buClr>
              <a:buFont typeface="Wingdings" panose="05000000000000000000" pitchFamily="2" charset="2"/>
              <a:buChar char="q"/>
            </a:pPr>
            <a:r>
              <a:rPr lang="en-US" sz="1400" b="1" i="0" strike="noStrike" dirty="0">
                <a:effectLst/>
                <a:latin typeface="Arial" panose="020B0604020202020204" pitchFamily="34" charset="0"/>
              </a:rPr>
              <a:t>Restructuration = 19 j/h</a:t>
            </a:r>
          </a:p>
          <a:p>
            <a:pPr marL="1200150" lvl="2" indent="-285750">
              <a:spcAft>
                <a:spcPts val="1600"/>
              </a:spcAft>
              <a:buClr>
                <a:srgbClr val="FF0000"/>
              </a:buClr>
              <a:buFont typeface="Wingdings" panose="05000000000000000000" pitchFamily="2" charset="2"/>
              <a:buChar char="q"/>
            </a:pPr>
            <a:r>
              <a:rPr lang="en-US" sz="1400" b="1" dirty="0">
                <a:latin typeface="Arial" panose="020B0604020202020204" pitchFamily="34" charset="0"/>
              </a:rPr>
              <a:t>Termination = 19 j/h</a:t>
            </a:r>
            <a:endParaRPr lang="en-US" sz="1400" b="1" i="0" strike="noStrike" dirty="0">
              <a:effectLst/>
              <a:latin typeface="Arial" panose="020B0604020202020204" pitchFamily="34" charset="0"/>
            </a:endParaRPr>
          </a:p>
          <a:p>
            <a:pPr marL="742950" lvl="1" indent="-285750">
              <a:spcAft>
                <a:spcPts val="1600"/>
              </a:spcAft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b="1" dirty="0">
                <a:latin typeface="Arial" panose="020B0604020202020204" pitchFamily="34" charset="0"/>
              </a:rPr>
              <a:t>Next Steps :</a:t>
            </a:r>
          </a:p>
          <a:p>
            <a:pPr marL="1200150" lvl="2" indent="-285750">
              <a:spcAft>
                <a:spcPts val="1600"/>
              </a:spcAft>
              <a:buClr>
                <a:srgbClr val="FF0000"/>
              </a:buClr>
              <a:buFont typeface="Wingdings" panose="05000000000000000000" pitchFamily="2" charset="2"/>
              <a:buChar char="q"/>
            </a:pPr>
            <a:r>
              <a:rPr lang="en-US" sz="1400" b="1" dirty="0" err="1">
                <a:latin typeface="Arial" panose="020B0604020202020204" pitchFamily="34" charset="0"/>
              </a:rPr>
              <a:t>Déploiement</a:t>
            </a:r>
            <a:r>
              <a:rPr lang="en-US" sz="1400" b="1" dirty="0">
                <a:latin typeface="Arial" panose="020B0604020202020204" pitchFamily="34" charset="0"/>
              </a:rPr>
              <a:t> avec le </a:t>
            </a:r>
            <a:r>
              <a:rPr lang="en-US" sz="1400" b="1" dirty="0" err="1">
                <a:latin typeface="Arial" panose="020B0604020202020204" pitchFamily="34" charset="0"/>
              </a:rPr>
              <a:t>modèle</a:t>
            </a:r>
            <a:r>
              <a:rPr lang="en-US" sz="1400" b="1" dirty="0">
                <a:latin typeface="Arial" panose="020B0604020202020204" pitchFamily="34" charset="0"/>
              </a:rPr>
              <a:t> BAAI-</a:t>
            </a:r>
            <a:r>
              <a:rPr lang="en-US" sz="1400" b="1" dirty="0" err="1">
                <a:latin typeface="Arial" panose="020B0604020202020204" pitchFamily="34" charset="0"/>
              </a:rPr>
              <a:t>mge</a:t>
            </a:r>
            <a:r>
              <a:rPr lang="en-US" sz="1400" b="1" dirty="0">
                <a:latin typeface="Arial" panose="020B0604020202020204" pitchFamily="34" charset="0"/>
              </a:rPr>
              <a:t>/m3</a:t>
            </a:r>
          </a:p>
          <a:p>
            <a:pPr marL="1200150" lvl="2" indent="-285750">
              <a:spcAft>
                <a:spcPts val="1600"/>
              </a:spcAft>
              <a:buClr>
                <a:srgbClr val="FF0000"/>
              </a:buClr>
              <a:buFont typeface="Wingdings" panose="05000000000000000000" pitchFamily="2" charset="2"/>
              <a:buChar char="q"/>
            </a:pPr>
            <a:r>
              <a:rPr lang="en-US" sz="1400" b="1" dirty="0" err="1">
                <a:latin typeface="Arial" panose="020B0604020202020204" pitchFamily="34" charset="0"/>
              </a:rPr>
              <a:t>Développement</a:t>
            </a:r>
            <a:r>
              <a:rPr lang="en-US" sz="1400" b="1" dirty="0">
                <a:latin typeface="Arial" panose="020B0604020202020204" pitchFamily="34" charset="0"/>
              </a:rPr>
              <a:t> et tests pour un jeu de documentation </a:t>
            </a:r>
            <a:r>
              <a:rPr lang="en-US" sz="1400" b="1" dirty="0" err="1">
                <a:latin typeface="Arial" panose="020B0604020202020204" pitchFamily="34" charset="0"/>
              </a:rPr>
              <a:t>réel</a:t>
            </a:r>
            <a:r>
              <a:rPr lang="en-US" sz="1400" b="1" dirty="0">
                <a:latin typeface="Arial" panose="020B0604020202020204" pitchFamily="34" charset="0"/>
              </a:rPr>
              <a:t> et </a:t>
            </a:r>
            <a:r>
              <a:rPr lang="en-US" sz="1400" b="1" dirty="0" err="1">
                <a:latin typeface="Arial" panose="020B0604020202020204" pitchFamily="34" charset="0"/>
              </a:rPr>
              <a:t>complet</a:t>
            </a:r>
            <a:endParaRPr lang="en-US" sz="1400" b="1" dirty="0">
              <a:latin typeface="Arial" panose="020B0604020202020204" pitchFamily="34" charset="0"/>
            </a:endParaRPr>
          </a:p>
          <a:p>
            <a:pPr marL="800100" lvl="1" indent="-342900">
              <a:spcAft>
                <a:spcPts val="1600"/>
              </a:spcAft>
              <a:buClr>
                <a:srgbClr val="FF0000"/>
              </a:buClr>
              <a:buFont typeface="Wingdings" panose="05000000000000000000" pitchFamily="2" charset="2"/>
              <a:buChar char="q"/>
            </a:pPr>
            <a:endParaRPr lang="en-US" sz="1600" i="0" strike="noStrike" dirty="0">
              <a:effectLst/>
              <a:latin typeface="Arial" panose="020B0604020202020204" pitchFamily="34" charset="0"/>
            </a:endParaRPr>
          </a:p>
          <a:p>
            <a:pPr marL="342900" indent="-342900" rtl="0">
              <a:spcBef>
                <a:spcPts val="0"/>
              </a:spcBef>
              <a:spcAft>
                <a:spcPts val="1600"/>
              </a:spcAft>
              <a:buClr>
                <a:srgbClr val="FF0000"/>
              </a:buClr>
              <a:buFont typeface="Wingdings" panose="05000000000000000000" pitchFamily="2" charset="2"/>
              <a:buChar char="Ø"/>
            </a:pPr>
            <a:endParaRPr lang="en-US" b="1" i="0" strike="noStrike" dirty="0">
              <a:effectLst/>
              <a:latin typeface="Arial" panose="020B0604020202020204" pitchFamily="34" charset="0"/>
            </a:endParaRPr>
          </a:p>
          <a:p>
            <a:endParaRPr lang="en-US" sz="1800" b="1" i="0" u="sng" strike="noStrike" dirty="0">
              <a:effectLst/>
              <a:latin typeface="Arial" panose="020B0604020202020204" pitchFamily="34" charset="0"/>
            </a:endParaRP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pic>
        <p:nvPicPr>
          <p:cNvPr id="3" name="Image 2" descr="Une image contenant texte, Police, logo, Graphique&#10;&#10;Le contenu généré par l’IA peut être incorrect.">
            <a:extLst>
              <a:ext uri="{FF2B5EF4-FFF2-40B4-BE49-F238E27FC236}">
                <a16:creationId xmlns:a16="http://schemas.microsoft.com/office/drawing/2014/main" id="{ED8DA272-E3FC-D9E5-5711-6C778E7D98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02" y="37322"/>
            <a:ext cx="2102498" cy="1895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5383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67B4771-AE07-5D7E-3D03-695CE2FF88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09800" y="382589"/>
            <a:ext cx="9052249" cy="876460"/>
          </a:xfrm>
          <a:solidFill>
            <a:schemeClr val="accent4">
              <a:lumMod val="75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fr-FR" sz="3200" b="1" dirty="0"/>
              <a:t>Annexe : liste des contrats en FTL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F8527833-2192-D490-1633-0FE3DC7CB9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fld id="{52098778-E407-4901-B19B-0607F82A64A7}" type="datetime1">
              <a:rPr lang="fr-FR" sz="1600" b="1" smtClean="0">
                <a:solidFill>
                  <a:schemeClr val="tx1"/>
                </a:solidFill>
              </a:rPr>
              <a:t>16/12/2025</a:t>
            </a:fld>
            <a:endParaRPr lang="fr-FR" sz="1600" b="1" dirty="0">
              <a:solidFill>
                <a:schemeClr val="tx1"/>
              </a:solidFill>
            </a:endParaRPr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6892AC66-F734-9D03-D502-2CFC130169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z="1600" b="1">
                <a:solidFill>
                  <a:schemeClr val="tx1"/>
                </a:solidFill>
              </a:rPr>
              <a:t>DI- Bootcamp Session #3 – Projet Final</a:t>
            </a:r>
            <a:endParaRPr lang="fr-FR" sz="1600" b="1" dirty="0">
              <a:solidFill>
                <a:schemeClr val="tx1"/>
              </a:solidFill>
            </a:endParaRP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324D29AD-C260-77D8-6F11-5101F74C9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71DB2-13BE-44FF-AF8F-F3DF4E99FBE3}" type="slidenum">
              <a:rPr lang="fr-FR" sz="1600" b="1" smtClean="0">
                <a:solidFill>
                  <a:schemeClr val="tx1"/>
                </a:solidFill>
              </a:rPr>
              <a:t>7</a:t>
            </a:fld>
            <a:endParaRPr lang="fr-FR" sz="1600" b="1" dirty="0">
              <a:solidFill>
                <a:schemeClr val="tx1"/>
              </a:solidFill>
            </a:endParaRPr>
          </a:p>
        </p:txBody>
      </p:sp>
      <p:pic>
        <p:nvPicPr>
          <p:cNvPr id="3" name="Image 2" descr="Une image contenant texte, Police, logo, Graphique&#10;&#10;Le contenu généré par l’IA peut être incorrect.">
            <a:extLst>
              <a:ext uri="{FF2B5EF4-FFF2-40B4-BE49-F238E27FC236}">
                <a16:creationId xmlns:a16="http://schemas.microsoft.com/office/drawing/2014/main" id="{ED8DA272-E3FC-D9E5-5711-6C778E7D98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02" y="37322"/>
            <a:ext cx="2102498" cy="1895372"/>
          </a:xfrm>
          <a:prstGeom prst="rect">
            <a:avLst/>
          </a:prstGeom>
        </p:spPr>
      </p:pic>
      <p:sp>
        <p:nvSpPr>
          <p:cNvPr id="4" name="Ellipse 3">
            <a:extLst>
              <a:ext uri="{FF2B5EF4-FFF2-40B4-BE49-F238E27FC236}">
                <a16:creationId xmlns:a16="http://schemas.microsoft.com/office/drawing/2014/main" id="{EAF99632-0C61-D9BB-6C8C-4B458219D02C}"/>
              </a:ext>
            </a:extLst>
          </p:cNvPr>
          <p:cNvSpPr/>
          <p:nvPr/>
        </p:nvSpPr>
        <p:spPr>
          <a:xfrm>
            <a:off x="4482482" y="2753285"/>
            <a:ext cx="1524000" cy="586027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4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Bill of Sale</a:t>
            </a:r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C0D06898-5D4E-F0C4-A2EC-F61FEAF447F1}"/>
              </a:ext>
            </a:extLst>
          </p:cNvPr>
          <p:cNvSpPr/>
          <p:nvPr/>
        </p:nvSpPr>
        <p:spPr>
          <a:xfrm>
            <a:off x="5089207" y="1313370"/>
            <a:ext cx="1834550" cy="114731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400" b="1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Ship</a:t>
            </a:r>
            <a:r>
              <a:rPr lang="fr-FR" sz="14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Sale &amp; </a:t>
            </a:r>
            <a:r>
              <a:rPr lang="fr-FR" sz="1400" b="1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Purchase</a:t>
            </a:r>
            <a:endParaRPr lang="fr-FR" sz="1400" b="1" dirty="0">
              <a:solidFill>
                <a:schemeClr val="tx2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51CDA7A7-39A9-52DD-A071-B08269523DCD}"/>
              </a:ext>
            </a:extLst>
          </p:cNvPr>
          <p:cNvSpPr/>
          <p:nvPr/>
        </p:nvSpPr>
        <p:spPr>
          <a:xfrm>
            <a:off x="2080059" y="3011623"/>
            <a:ext cx="2194702" cy="655378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400" b="1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Shipbuilding</a:t>
            </a:r>
            <a:r>
              <a:rPr lang="fr-FR" sz="14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400" b="1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Contract</a:t>
            </a:r>
            <a:endParaRPr lang="fr-FR" sz="1400" b="1" dirty="0">
              <a:solidFill>
                <a:schemeClr val="tx2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3D7CACD6-E8A5-1C1C-E9A8-319BC56417D4}"/>
              </a:ext>
            </a:extLst>
          </p:cNvPr>
          <p:cNvSpPr/>
          <p:nvPr/>
        </p:nvSpPr>
        <p:spPr>
          <a:xfrm>
            <a:off x="7673612" y="1394457"/>
            <a:ext cx="2669875" cy="586028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4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SPV Management Agreement</a:t>
            </a:r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834C6BD0-8308-F5F9-5875-E08A11F43547}"/>
              </a:ext>
            </a:extLst>
          </p:cNvPr>
          <p:cNvSpPr/>
          <p:nvPr/>
        </p:nvSpPr>
        <p:spPr>
          <a:xfrm>
            <a:off x="5985607" y="2968028"/>
            <a:ext cx="1834550" cy="655379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400" b="1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Mortgage</a:t>
            </a:r>
            <a:r>
              <a:rPr lang="fr-FR" sz="14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Loan</a:t>
            </a:r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C3AACAFA-1304-2FB5-610D-E2D67499F363}"/>
              </a:ext>
            </a:extLst>
          </p:cNvPr>
          <p:cNvSpPr/>
          <p:nvPr/>
        </p:nvSpPr>
        <p:spPr>
          <a:xfrm>
            <a:off x="4294259" y="3528802"/>
            <a:ext cx="1907875" cy="492551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4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Time Charter</a:t>
            </a:r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E8CE6227-F87C-DFED-2DD0-920490610276}"/>
              </a:ext>
            </a:extLst>
          </p:cNvPr>
          <p:cNvSpPr/>
          <p:nvPr/>
        </p:nvSpPr>
        <p:spPr>
          <a:xfrm>
            <a:off x="6752664" y="2098254"/>
            <a:ext cx="1873974" cy="586027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4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Agency </a:t>
            </a:r>
            <a:r>
              <a:rPr lang="fr-FR" sz="1400" b="1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Fee</a:t>
            </a:r>
            <a:r>
              <a:rPr lang="fr-FR" sz="14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400" b="1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letter</a:t>
            </a:r>
            <a:endParaRPr lang="fr-FR" sz="1400" b="1" dirty="0">
              <a:solidFill>
                <a:schemeClr val="tx2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36E44DA4-A70D-637F-4681-D9946F6E3019}"/>
              </a:ext>
            </a:extLst>
          </p:cNvPr>
          <p:cNvSpPr/>
          <p:nvPr/>
        </p:nvSpPr>
        <p:spPr>
          <a:xfrm>
            <a:off x="2465378" y="1443889"/>
            <a:ext cx="1944218" cy="654365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400" b="1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Lease</a:t>
            </a:r>
            <a:r>
              <a:rPr lang="fr-FR" sz="14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Agreement</a:t>
            </a:r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03B7EBFA-1CDB-6789-0AE3-1171CF15B63E}"/>
              </a:ext>
            </a:extLst>
          </p:cNvPr>
          <p:cNvSpPr/>
          <p:nvPr/>
        </p:nvSpPr>
        <p:spPr>
          <a:xfrm>
            <a:off x="8787845" y="4364389"/>
            <a:ext cx="2375344" cy="58307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400" b="1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Shareholder</a:t>
            </a:r>
            <a:r>
              <a:rPr lang="fr-FR" sz="14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Loan</a:t>
            </a:r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E8BF2C18-EF9E-6AE8-6C7C-F15D64CD591D}"/>
              </a:ext>
            </a:extLst>
          </p:cNvPr>
          <p:cNvSpPr/>
          <p:nvPr/>
        </p:nvSpPr>
        <p:spPr>
          <a:xfrm>
            <a:off x="2354182" y="4555389"/>
            <a:ext cx="1233171" cy="94886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400" b="1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Tax</a:t>
            </a:r>
            <a:r>
              <a:rPr lang="fr-FR" sz="14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Loan</a:t>
            </a:r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B2F136F1-D513-A88F-4FDD-C1D3C50C5697}"/>
              </a:ext>
            </a:extLst>
          </p:cNvPr>
          <p:cNvSpPr/>
          <p:nvPr/>
        </p:nvSpPr>
        <p:spPr>
          <a:xfrm>
            <a:off x="2342137" y="3832305"/>
            <a:ext cx="2067459" cy="550701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4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IRS Agreement</a:t>
            </a:r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F1865B26-2ABB-3464-9C0E-BA9D63E5D864}"/>
              </a:ext>
            </a:extLst>
          </p:cNvPr>
          <p:cNvSpPr/>
          <p:nvPr/>
        </p:nvSpPr>
        <p:spPr>
          <a:xfrm>
            <a:off x="9547586" y="1912902"/>
            <a:ext cx="2141054" cy="872428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400" b="1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Xcurrency</a:t>
            </a:r>
            <a:r>
              <a:rPr lang="fr-FR" sz="14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Swap Agreement</a:t>
            </a:r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E89F9F44-ECCE-0743-3C0E-1A0A5FA838FB}"/>
              </a:ext>
            </a:extLst>
          </p:cNvPr>
          <p:cNvSpPr/>
          <p:nvPr/>
        </p:nvSpPr>
        <p:spPr>
          <a:xfrm>
            <a:off x="3791585" y="5135809"/>
            <a:ext cx="2764594" cy="530311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4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Security Agreement</a:t>
            </a:r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76550C5C-E782-DC90-E384-925231498C34}"/>
              </a:ext>
            </a:extLst>
          </p:cNvPr>
          <p:cNvSpPr/>
          <p:nvPr/>
        </p:nvSpPr>
        <p:spPr>
          <a:xfrm>
            <a:off x="7636354" y="3577460"/>
            <a:ext cx="1980568" cy="617195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400" b="1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Pledge</a:t>
            </a:r>
            <a:r>
              <a:rPr lang="fr-FR" sz="14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Agreement</a:t>
            </a:r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CE0740B7-1D82-CADF-700E-2EE25F3B843E}"/>
              </a:ext>
            </a:extLst>
          </p:cNvPr>
          <p:cNvSpPr/>
          <p:nvPr/>
        </p:nvSpPr>
        <p:spPr>
          <a:xfrm>
            <a:off x="7673612" y="2655219"/>
            <a:ext cx="2487037" cy="611566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400" b="1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Delegation</a:t>
            </a:r>
            <a:r>
              <a:rPr lang="fr-FR" sz="14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Agreement</a:t>
            </a:r>
          </a:p>
        </p:txBody>
      </p:sp>
      <p:sp>
        <p:nvSpPr>
          <p:cNvPr id="24" name="Ellipse 23">
            <a:extLst>
              <a:ext uri="{FF2B5EF4-FFF2-40B4-BE49-F238E27FC236}">
                <a16:creationId xmlns:a16="http://schemas.microsoft.com/office/drawing/2014/main" id="{23DDF187-DC48-DA53-310D-F8DDFDBAE0C2}"/>
              </a:ext>
            </a:extLst>
          </p:cNvPr>
          <p:cNvSpPr/>
          <p:nvPr/>
        </p:nvSpPr>
        <p:spPr>
          <a:xfrm>
            <a:off x="4213955" y="4399416"/>
            <a:ext cx="1720133" cy="693028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400" b="1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Insurance</a:t>
            </a:r>
            <a:r>
              <a:rPr lang="fr-FR" sz="14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Policy</a:t>
            </a:r>
          </a:p>
        </p:txBody>
      </p:sp>
      <p:sp>
        <p:nvSpPr>
          <p:cNvPr id="25" name="Ellipse 24">
            <a:extLst>
              <a:ext uri="{FF2B5EF4-FFF2-40B4-BE49-F238E27FC236}">
                <a16:creationId xmlns:a16="http://schemas.microsoft.com/office/drawing/2014/main" id="{F2F83E24-DCE2-02C6-A56F-E88C0DDCF8C6}"/>
              </a:ext>
            </a:extLst>
          </p:cNvPr>
          <p:cNvSpPr/>
          <p:nvPr/>
        </p:nvSpPr>
        <p:spPr>
          <a:xfrm>
            <a:off x="2992485" y="2168709"/>
            <a:ext cx="2505636" cy="568404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400" b="1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Guarantee</a:t>
            </a:r>
            <a:r>
              <a:rPr lang="fr-FR" sz="14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Agreement</a:t>
            </a:r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74561DE4-1848-A5D4-6A2E-0D472B40E14F}"/>
              </a:ext>
            </a:extLst>
          </p:cNvPr>
          <p:cNvSpPr/>
          <p:nvPr/>
        </p:nvSpPr>
        <p:spPr>
          <a:xfrm>
            <a:off x="8440154" y="5520908"/>
            <a:ext cx="2878860" cy="738455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,,, </a:t>
            </a:r>
            <a:r>
              <a:rPr lang="fr-FR" sz="14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etc</a:t>
            </a:r>
            <a:r>
              <a:rPr lang="fr-FR" sz="1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«  Agreement »</a:t>
            </a:r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28447A21-3949-3893-4A35-A07738D5E029}"/>
              </a:ext>
            </a:extLst>
          </p:cNvPr>
          <p:cNvSpPr/>
          <p:nvPr/>
        </p:nvSpPr>
        <p:spPr>
          <a:xfrm>
            <a:off x="9675550" y="3344046"/>
            <a:ext cx="1971725" cy="666488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4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Registration Agreement</a:t>
            </a:r>
          </a:p>
        </p:txBody>
      </p:sp>
      <p:sp>
        <p:nvSpPr>
          <p:cNvPr id="30" name="Ellipse 29">
            <a:extLst>
              <a:ext uri="{FF2B5EF4-FFF2-40B4-BE49-F238E27FC236}">
                <a16:creationId xmlns:a16="http://schemas.microsoft.com/office/drawing/2014/main" id="{1F48E364-157F-CB75-5A7E-64E8D00FD517}"/>
              </a:ext>
            </a:extLst>
          </p:cNvPr>
          <p:cNvSpPr/>
          <p:nvPr/>
        </p:nvSpPr>
        <p:spPr>
          <a:xfrm>
            <a:off x="5906365" y="4038693"/>
            <a:ext cx="2242710" cy="618355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400" b="1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Tax</a:t>
            </a:r>
            <a:r>
              <a:rPr lang="fr-FR" sz="14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Agreement</a:t>
            </a:r>
          </a:p>
        </p:txBody>
      </p:sp>
      <p:sp>
        <p:nvSpPr>
          <p:cNvPr id="31" name="Ellipse 30">
            <a:extLst>
              <a:ext uri="{FF2B5EF4-FFF2-40B4-BE49-F238E27FC236}">
                <a16:creationId xmlns:a16="http://schemas.microsoft.com/office/drawing/2014/main" id="{462D832A-89AC-B2CA-048F-F9830E7C76B5}"/>
              </a:ext>
            </a:extLst>
          </p:cNvPr>
          <p:cNvSpPr/>
          <p:nvPr/>
        </p:nvSpPr>
        <p:spPr>
          <a:xfrm>
            <a:off x="5728993" y="5709485"/>
            <a:ext cx="1907875" cy="655379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400" b="1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Subordinated</a:t>
            </a:r>
            <a:r>
              <a:rPr lang="fr-FR" sz="14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Loan</a:t>
            </a:r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62B09021-5241-C323-BE43-8E6D8C098819}"/>
              </a:ext>
            </a:extLst>
          </p:cNvPr>
          <p:cNvSpPr/>
          <p:nvPr/>
        </p:nvSpPr>
        <p:spPr>
          <a:xfrm>
            <a:off x="2575046" y="5666120"/>
            <a:ext cx="1834550" cy="550702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400" b="1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Tax</a:t>
            </a:r>
            <a:r>
              <a:rPr lang="fr-FR" sz="14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400" b="1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Deposit</a:t>
            </a:r>
            <a:endParaRPr lang="fr-FR" sz="1400" b="1" dirty="0">
              <a:solidFill>
                <a:schemeClr val="tx2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Ellipse 32">
            <a:extLst>
              <a:ext uri="{FF2B5EF4-FFF2-40B4-BE49-F238E27FC236}">
                <a16:creationId xmlns:a16="http://schemas.microsoft.com/office/drawing/2014/main" id="{3BB9D298-3BB4-D877-55AC-F8AD01551402}"/>
              </a:ext>
            </a:extLst>
          </p:cNvPr>
          <p:cNvSpPr/>
          <p:nvPr/>
        </p:nvSpPr>
        <p:spPr>
          <a:xfrm>
            <a:off x="6560690" y="4813627"/>
            <a:ext cx="2505635" cy="550702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4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Junior Loan</a:t>
            </a:r>
          </a:p>
        </p:txBody>
      </p:sp>
    </p:spTree>
    <p:extLst>
      <p:ext uri="{BB962C8B-B14F-4D97-AF65-F5344CB8AC3E}">
        <p14:creationId xmlns:p14="http://schemas.microsoft.com/office/powerpoint/2010/main" val="3319662598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2482</TotalTime>
  <Words>480</Words>
  <Application>Microsoft Office PowerPoint</Application>
  <PresentationFormat>Grand écran</PresentationFormat>
  <Paragraphs>173</Paragraphs>
  <Slides>7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7</vt:i4>
      </vt:variant>
    </vt:vector>
  </HeadingPairs>
  <TitlesOfParts>
    <vt:vector size="12" baseType="lpstr">
      <vt:lpstr>Aptos</vt:lpstr>
      <vt:lpstr>Aptos Display</vt:lpstr>
      <vt:lpstr>Arial</vt:lpstr>
      <vt:lpstr>Wingdings</vt:lpstr>
      <vt:lpstr>Thème Office</vt:lpstr>
      <vt:lpstr>Expert IA French Tax Lease </vt:lpstr>
      <vt:lpstr>Contexte : le French Tax Lease (FTL)</vt:lpstr>
      <vt:lpstr>Le FTL « in a nutshell » </vt:lpstr>
      <vt:lpstr>Problématiques rencontrées</vt:lpstr>
      <vt:lpstr>Présentation du code</vt:lpstr>
      <vt:lpstr>Conclusion</vt:lpstr>
      <vt:lpstr>Annexe : liste des contrats en FTL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Emmanuel MUSSCHE</dc:creator>
  <cp:lastModifiedBy>Emmanuel MUSSCHE</cp:lastModifiedBy>
  <cp:revision>59</cp:revision>
  <dcterms:created xsi:type="dcterms:W3CDTF">2025-10-22T15:01:48Z</dcterms:created>
  <dcterms:modified xsi:type="dcterms:W3CDTF">2025-12-16T21:57:05Z</dcterms:modified>
</cp:coreProperties>
</file>